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25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1118" r:id="rId3"/>
    <p:sldId id="946" r:id="rId4"/>
    <p:sldId id="1061" r:id="rId5"/>
    <p:sldId id="950" r:id="rId6"/>
    <p:sldId id="951" r:id="rId7"/>
    <p:sldId id="953" r:id="rId8"/>
    <p:sldId id="954" r:id="rId9"/>
    <p:sldId id="1062" r:id="rId10"/>
    <p:sldId id="1063" r:id="rId11"/>
    <p:sldId id="1064" r:id="rId12"/>
    <p:sldId id="1065" r:id="rId13"/>
    <p:sldId id="1066" r:id="rId14"/>
    <p:sldId id="1067" r:id="rId15"/>
    <p:sldId id="961" r:id="rId16"/>
    <p:sldId id="962" r:id="rId17"/>
    <p:sldId id="1120" r:id="rId18"/>
    <p:sldId id="965" r:id="rId19"/>
    <p:sldId id="966" r:id="rId20"/>
    <p:sldId id="969" r:id="rId21"/>
    <p:sldId id="970" r:id="rId22"/>
    <p:sldId id="971" r:id="rId23"/>
    <p:sldId id="972" r:id="rId24"/>
    <p:sldId id="973" r:id="rId25"/>
    <p:sldId id="974" r:id="rId26"/>
    <p:sldId id="975" r:id="rId27"/>
    <p:sldId id="976" r:id="rId28"/>
    <p:sldId id="1070" r:id="rId29"/>
    <p:sldId id="1121" r:id="rId30"/>
    <p:sldId id="947" r:id="rId31"/>
    <p:sldId id="983" r:id="rId32"/>
    <p:sldId id="984" r:id="rId33"/>
    <p:sldId id="986" r:id="rId34"/>
    <p:sldId id="1073" r:id="rId35"/>
    <p:sldId id="1074" r:id="rId36"/>
    <p:sldId id="1075" r:id="rId37"/>
    <p:sldId id="1076" r:id="rId38"/>
    <p:sldId id="1077" r:id="rId39"/>
    <p:sldId id="1078" r:id="rId40"/>
    <p:sldId id="1079" r:id="rId41"/>
    <p:sldId id="978" r:id="rId42"/>
    <p:sldId id="1080" r:id="rId43"/>
    <p:sldId id="992" r:id="rId44"/>
    <p:sldId id="1122" r:id="rId45"/>
    <p:sldId id="1123" r:id="rId46"/>
    <p:sldId id="980" r:id="rId47"/>
    <p:sldId id="994" r:id="rId48"/>
    <p:sldId id="1085" r:id="rId49"/>
    <p:sldId id="1086" r:id="rId50"/>
    <p:sldId id="1087" r:id="rId51"/>
    <p:sldId id="1088" r:id="rId52"/>
    <p:sldId id="1089" r:id="rId53"/>
    <p:sldId id="1090" r:id="rId54"/>
    <p:sldId id="1002" r:id="rId55"/>
    <p:sldId id="981" r:id="rId56"/>
    <p:sldId id="1003" r:id="rId57"/>
    <p:sldId id="1124" r:id="rId58"/>
    <p:sldId id="1006" r:id="rId59"/>
    <p:sldId id="982" r:id="rId60"/>
    <p:sldId id="1092" r:id="rId61"/>
    <p:sldId id="1093" r:id="rId62"/>
    <p:sldId id="1094" r:id="rId63"/>
    <p:sldId id="1012" r:id="rId64"/>
    <p:sldId id="1013" r:id="rId65"/>
    <p:sldId id="1125" r:id="rId66"/>
    <p:sldId id="948" r:id="rId67"/>
    <p:sldId id="1016" r:id="rId68"/>
    <p:sldId id="1017" r:id="rId69"/>
    <p:sldId id="1018" r:id="rId70"/>
    <p:sldId id="1019" r:id="rId71"/>
    <p:sldId id="1096" r:id="rId72"/>
    <p:sldId id="1020" r:id="rId73"/>
    <p:sldId id="1126" r:id="rId74"/>
    <p:sldId id="949" r:id="rId75"/>
    <p:sldId id="1023" r:id="rId76"/>
    <p:sldId id="1099" r:id="rId77"/>
    <p:sldId id="1100" r:id="rId78"/>
    <p:sldId id="1101" r:id="rId79"/>
    <p:sldId id="1102" r:id="rId80"/>
    <p:sldId id="1029" r:id="rId81"/>
    <p:sldId id="1030" r:id="rId82"/>
    <p:sldId id="1127" r:id="rId83"/>
    <p:sldId id="1034" r:id="rId84"/>
    <p:sldId id="1035" r:id="rId85"/>
    <p:sldId id="1107" r:id="rId86"/>
    <p:sldId id="1108" r:id="rId87"/>
    <p:sldId id="1109" r:id="rId88"/>
    <p:sldId id="1110" r:id="rId89"/>
    <p:sldId id="1111" r:id="rId90"/>
    <p:sldId id="1112" r:id="rId91"/>
    <p:sldId id="1113" r:id="rId92"/>
    <p:sldId id="1114" r:id="rId93"/>
    <p:sldId id="1044" r:id="rId94"/>
    <p:sldId id="1045" r:id="rId95"/>
    <p:sldId id="1046" r:id="rId96"/>
    <p:sldId id="1047" r:id="rId97"/>
    <p:sldId id="1050" r:id="rId98"/>
    <p:sldId id="1048" r:id="rId99"/>
    <p:sldId id="1049" r:id="rId100"/>
    <p:sldId id="1128" r:id="rId101"/>
    <p:sldId id="1119" r:id="rId102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66"/>
    <a:srgbClr val="0000CC"/>
    <a:srgbClr val="008000"/>
    <a:srgbClr val="FF0000"/>
    <a:srgbClr val="3366FF"/>
    <a:srgbClr val="660033"/>
    <a:srgbClr val="64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5" autoAdjust="0"/>
    <p:restoredTop sz="94173" autoAdjust="0"/>
  </p:normalViewPr>
  <p:slideViewPr>
    <p:cSldViewPr>
      <p:cViewPr varScale="1">
        <p:scale>
          <a:sx n="115" d="100"/>
          <a:sy n="115" d="100"/>
        </p:scale>
        <p:origin x="1980" y="96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D0CA248B-63EF-4E01-B4FC-C45D66696331}" type="datetimeFigureOut">
              <a:rPr lang="ko-KR" altLang="en-US"/>
              <a:pPr>
                <a:defRPr/>
              </a:pPr>
              <a:t>2017-01-20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9C79B29B-38B5-477F-80DD-99AABAE65F9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1663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01672C6-255C-4D64-952A-C13911F8E86D}" type="datetimeFigureOut">
              <a:rPr lang="ko-KR" altLang="en-US"/>
              <a:pPr>
                <a:defRPr/>
              </a:pPr>
              <a:t>2017-01-20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9A267ECC-ADE4-44FE-B178-16BE980B479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8734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87831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7ECC-ADE4-44FE-B178-16BE980B479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060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7ECC-ADE4-44FE-B178-16BE980B479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060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7ECC-ADE4-44FE-B178-16BE980B479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1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7ECC-ADE4-44FE-B178-16BE980B479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1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7ECC-ADE4-44FE-B178-16BE980B4797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456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07710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B70039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IT </a:t>
            </a:r>
            <a:r>
              <a:rPr lang="en-US" altLang="ko-KR" sz="1800" b="1" dirty="0" err="1">
                <a:solidFill>
                  <a:schemeClr val="bg1"/>
                </a:solidFill>
                <a:latin typeface="+mj-ea"/>
                <a:ea typeface="+mj-ea"/>
              </a:rPr>
              <a:t>CookBook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, C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로 배우는 쉬운 자료구조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79035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80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pic>
        <p:nvPicPr>
          <p:cNvPr id="6" name="Picture 32" descr="hanbitmedia logo_RGB_72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16585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97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157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028384" y="6516688"/>
            <a:ext cx="1039416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40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101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33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6" r:id="rId1"/>
    <p:sldLayoutId id="2147484727" r:id="rId2"/>
    <p:sldLayoutId id="2147484728" r:id="rId3"/>
    <p:sldLayoutId id="2147484729" r:id="rId4"/>
    <p:sldLayoutId id="2147484730" r:id="rId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9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6147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정렬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ko-KR" altLang="en-US" dirty="0" smtClean="0"/>
              <a:t>③ </a:t>
            </a:r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셋째 자리를 기준 위치로 정하고</a:t>
            </a:r>
            <a:r>
              <a:rPr lang="en-US" altLang="ko-KR" dirty="0"/>
              <a:t>, </a:t>
            </a:r>
            <a:r>
              <a:rPr lang="ko-KR" altLang="en-US" dirty="0"/>
              <a:t>나머지 원소 중 가장 작은 </a:t>
            </a:r>
            <a:r>
              <a:rPr lang="ko-KR" altLang="en-US" dirty="0" smtClean="0"/>
              <a:t>원소 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ko-KR" altLang="en-US" dirty="0" smtClean="0"/>
              <a:t>   인 </a:t>
            </a:r>
            <a:r>
              <a:rPr lang="en-US" altLang="ko-KR" dirty="0"/>
              <a:t>10</a:t>
            </a:r>
            <a:r>
              <a:rPr lang="ko-KR" altLang="en-US" dirty="0"/>
              <a:t>을 선택한 후 기준 </a:t>
            </a:r>
            <a:r>
              <a:rPr lang="ko-KR" altLang="en-US" dirty="0" smtClean="0"/>
              <a:t>위치에 </a:t>
            </a:r>
            <a:r>
              <a:rPr lang="ko-KR" altLang="en-US" dirty="0"/>
              <a:t>있는 원소 </a:t>
            </a:r>
            <a:r>
              <a:rPr lang="en-US" altLang="ko-KR" dirty="0"/>
              <a:t>30</a:t>
            </a:r>
            <a:r>
              <a:rPr lang="ko-KR" altLang="en-US" dirty="0"/>
              <a:t>과 자리를 </a:t>
            </a:r>
            <a:r>
              <a:rPr lang="ko-KR" altLang="en-US" dirty="0" smtClean="0"/>
              <a:t>교환</a:t>
            </a:r>
            <a:endParaRPr lang="en-US" altLang="ko-KR" dirty="0" smtClean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선택 정렬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095500"/>
            <a:ext cx="45815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4420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트리 정렬하기</a:t>
            </a:r>
            <a:r>
              <a:rPr lang="ko-KR" altLang="en-US" smtClean="0"/>
              <a:t>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544p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트리 정렬</a:t>
            </a:r>
            <a:endParaRPr lang="ko-KR" altLang="en-US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916832"/>
            <a:ext cx="417149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26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37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ko-KR" altLang="en-US" dirty="0" smtClean="0"/>
              <a:t>④ </a:t>
            </a:r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넷째 자리를 기준 위치로 정하고</a:t>
            </a:r>
            <a:r>
              <a:rPr lang="en-US" altLang="ko-KR" dirty="0"/>
              <a:t>, </a:t>
            </a:r>
            <a:r>
              <a:rPr lang="ko-KR" altLang="en-US" dirty="0"/>
              <a:t>나머지 원소 중 가장 작은 </a:t>
            </a:r>
            <a:r>
              <a:rPr lang="ko-KR" altLang="en-US" dirty="0" smtClean="0"/>
              <a:t>원소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 </a:t>
            </a:r>
            <a:r>
              <a:rPr lang="en-US" altLang="ko-KR" dirty="0"/>
              <a:t>16</a:t>
            </a:r>
            <a:r>
              <a:rPr lang="ko-KR" altLang="en-US" dirty="0"/>
              <a:t>을 선택한 후 기준 </a:t>
            </a:r>
            <a:r>
              <a:rPr lang="ko-KR" altLang="en-US" dirty="0" smtClean="0"/>
              <a:t>위치에 </a:t>
            </a:r>
            <a:r>
              <a:rPr lang="ko-KR" altLang="en-US" dirty="0"/>
              <a:t>있는 원소 </a:t>
            </a:r>
            <a:r>
              <a:rPr lang="en-US" altLang="ko-KR" dirty="0"/>
              <a:t>69</a:t>
            </a:r>
            <a:r>
              <a:rPr lang="ko-KR" altLang="en-US" dirty="0"/>
              <a:t>와 자리를 </a:t>
            </a:r>
            <a:r>
              <a:rPr lang="ko-KR" altLang="en-US" dirty="0" smtClean="0"/>
              <a:t>교환</a:t>
            </a:r>
            <a:endParaRPr lang="en-US" altLang="ko-KR" dirty="0" smtClean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선택 정렬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114550"/>
            <a:ext cx="4648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795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ko-KR" altLang="en-US" dirty="0" smtClean="0"/>
              <a:t>⑤ </a:t>
            </a:r>
            <a:r>
              <a:rPr lang="en-US" altLang="ko-KR" dirty="0"/>
              <a:t>5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다섯째 자리를 기준 위치로 정하고</a:t>
            </a:r>
            <a:r>
              <a:rPr lang="en-US" altLang="ko-KR" dirty="0"/>
              <a:t>, </a:t>
            </a:r>
            <a:r>
              <a:rPr lang="ko-KR" altLang="en-US" dirty="0"/>
              <a:t>나머지 원소 중에서 가장 </a:t>
            </a:r>
            <a:r>
              <a:rPr lang="ko-KR" altLang="en-US" dirty="0" smtClean="0"/>
              <a:t>작은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ko-KR" altLang="en-US" dirty="0" smtClean="0"/>
              <a:t>   원소 </a:t>
            </a:r>
            <a:r>
              <a:rPr lang="en-US" altLang="ko-KR" dirty="0" smtClean="0"/>
              <a:t>22</a:t>
            </a:r>
            <a:r>
              <a:rPr lang="ko-KR" altLang="en-US" dirty="0" smtClean="0"/>
              <a:t>를 </a:t>
            </a:r>
            <a:r>
              <a:rPr lang="ko-KR" altLang="en-US" dirty="0"/>
              <a:t>선택한 후 </a:t>
            </a:r>
            <a:r>
              <a:rPr lang="ko-KR" altLang="en-US" dirty="0" smtClean="0"/>
              <a:t>기준위치에 </a:t>
            </a:r>
            <a:r>
              <a:rPr lang="ko-KR" altLang="en-US" dirty="0"/>
              <a:t>있는 원소 </a:t>
            </a:r>
            <a:r>
              <a:rPr lang="en-US" altLang="ko-KR" dirty="0"/>
              <a:t>69</a:t>
            </a:r>
            <a:r>
              <a:rPr lang="ko-KR" altLang="en-US" dirty="0"/>
              <a:t>와 자리를 </a:t>
            </a:r>
            <a:r>
              <a:rPr lang="ko-KR" altLang="en-US" dirty="0" smtClean="0"/>
              <a:t>교환</a:t>
            </a:r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선택 정렬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166938"/>
            <a:ext cx="46101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35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ko-KR" altLang="en-US" dirty="0" smtClean="0"/>
              <a:t>⑥ </a:t>
            </a:r>
            <a:r>
              <a:rPr lang="en-US" altLang="ko-KR" dirty="0"/>
              <a:t>6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여섯째 자리를 기준 위치로 정하고</a:t>
            </a:r>
            <a:r>
              <a:rPr lang="en-US" altLang="ko-KR" dirty="0"/>
              <a:t>, </a:t>
            </a:r>
            <a:r>
              <a:rPr lang="ko-KR" altLang="en-US" dirty="0"/>
              <a:t>나머지 원소 중에서 가장 </a:t>
            </a:r>
            <a:r>
              <a:rPr lang="ko-KR" altLang="en-US" dirty="0" smtClean="0"/>
              <a:t>작은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30</a:t>
            </a:r>
            <a:r>
              <a:rPr lang="ko-KR" altLang="en-US" dirty="0"/>
              <a:t>을 선택한 후 </a:t>
            </a:r>
            <a:r>
              <a:rPr lang="ko-KR" altLang="en-US" dirty="0" smtClean="0"/>
              <a:t>기준위치에 </a:t>
            </a:r>
            <a:r>
              <a:rPr lang="ko-KR" altLang="en-US" dirty="0"/>
              <a:t>있는 원소 </a:t>
            </a:r>
            <a:r>
              <a:rPr lang="en-US" altLang="ko-KR" dirty="0"/>
              <a:t>30</a:t>
            </a:r>
            <a:r>
              <a:rPr lang="ko-KR" altLang="en-US" dirty="0"/>
              <a:t>과 자리를 </a:t>
            </a:r>
            <a:r>
              <a:rPr lang="ko-KR" altLang="en-US" dirty="0" smtClean="0"/>
              <a:t>교환</a:t>
            </a:r>
            <a:r>
              <a:rPr lang="en-US" altLang="ko-KR" dirty="0" smtClean="0"/>
              <a:t>(</a:t>
            </a:r>
            <a:r>
              <a:rPr lang="ko-KR" altLang="en-US" dirty="0"/>
              <a:t>제자리</a:t>
            </a:r>
            <a:r>
              <a:rPr lang="en-US" altLang="ko-KR" dirty="0" smtClean="0"/>
              <a:t>)</a:t>
            </a:r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선택 정렬</a:t>
            </a:r>
            <a:endParaRPr lang="ko-KR" alt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247900"/>
            <a:ext cx="45815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524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ko-KR" altLang="en-US" dirty="0" smtClean="0"/>
              <a:t>⑦ </a:t>
            </a:r>
            <a:r>
              <a:rPr lang="en-US" altLang="ko-KR" dirty="0"/>
              <a:t>7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일곱째 자리를 기준 위치로 정하고</a:t>
            </a:r>
            <a:r>
              <a:rPr lang="en-US" altLang="ko-KR" dirty="0"/>
              <a:t>, </a:t>
            </a:r>
            <a:r>
              <a:rPr lang="ko-KR" altLang="en-US" dirty="0"/>
              <a:t>나머지 원소 중에서 가장 </a:t>
            </a:r>
            <a:r>
              <a:rPr lang="ko-KR" altLang="en-US" dirty="0" smtClean="0"/>
              <a:t>작은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31</a:t>
            </a:r>
            <a:r>
              <a:rPr lang="ko-KR" altLang="en-US" dirty="0"/>
              <a:t>을 선택한 후 </a:t>
            </a:r>
            <a:r>
              <a:rPr lang="ko-KR" altLang="en-US" dirty="0" smtClean="0"/>
              <a:t>기준 위치에 </a:t>
            </a:r>
            <a:r>
              <a:rPr lang="ko-KR" altLang="en-US" dirty="0"/>
              <a:t>있는 원소 </a:t>
            </a:r>
            <a:r>
              <a:rPr lang="en-US" altLang="ko-KR" dirty="0"/>
              <a:t>31</a:t>
            </a:r>
            <a:r>
              <a:rPr lang="ko-KR" altLang="en-US" dirty="0"/>
              <a:t>과 자리를 </a:t>
            </a:r>
            <a:r>
              <a:rPr lang="ko-KR" altLang="en-US" dirty="0" smtClean="0"/>
              <a:t>교환</a:t>
            </a:r>
            <a:r>
              <a:rPr lang="en-US" altLang="ko-KR" dirty="0" smtClean="0"/>
              <a:t>(</a:t>
            </a:r>
            <a:r>
              <a:rPr lang="ko-KR" altLang="en-US" dirty="0"/>
              <a:t>제자리</a:t>
            </a:r>
            <a:r>
              <a:rPr lang="en-US" altLang="ko-KR" dirty="0" smtClean="0"/>
              <a:t>)</a:t>
            </a:r>
          </a:p>
          <a:p>
            <a:pPr lvl="2" eaLnBrk="1" hangingPunct="1">
              <a:buNone/>
            </a:pPr>
            <a:endParaRPr lang="en-US" altLang="ko-KR" dirty="0"/>
          </a:p>
          <a:p>
            <a:pPr lvl="2" eaLnBrk="1" hangingPunct="1">
              <a:buNone/>
            </a:pPr>
            <a:endParaRPr lang="en-US" altLang="ko-KR" dirty="0" smtClean="0"/>
          </a:p>
          <a:p>
            <a:pPr lvl="2" eaLnBrk="1" hangingPunct="1">
              <a:buNone/>
            </a:pPr>
            <a:endParaRPr lang="en-US" altLang="ko-KR" dirty="0"/>
          </a:p>
          <a:p>
            <a:pPr lvl="2" eaLnBrk="1" hangingPunct="1">
              <a:buNone/>
            </a:pPr>
            <a:endParaRPr lang="en-US" altLang="ko-KR" dirty="0" smtClean="0"/>
          </a:p>
          <a:p>
            <a:pPr lvl="2" eaLnBrk="1" hangingPunct="1">
              <a:buNone/>
            </a:pPr>
            <a:endParaRPr lang="en-US" altLang="ko-KR" dirty="0"/>
          </a:p>
          <a:p>
            <a:pPr lvl="2" eaLnBrk="1" hangingPunct="1">
              <a:buNone/>
            </a:pPr>
            <a:endParaRPr lang="en-US" altLang="ko-KR" dirty="0" smtClean="0"/>
          </a:p>
          <a:p>
            <a:pPr lvl="2" eaLnBrk="1" hangingPunct="1">
              <a:buNone/>
            </a:pPr>
            <a:endParaRPr lang="en-US" altLang="ko-KR" dirty="0"/>
          </a:p>
          <a:p>
            <a:pPr lvl="2" eaLnBrk="1" hangingPunct="1">
              <a:buNone/>
            </a:pPr>
            <a:endParaRPr lang="en-US" altLang="ko-KR" dirty="0" smtClean="0"/>
          </a:p>
          <a:p>
            <a:pPr lvl="2" eaLnBrk="1" hangingPunct="1">
              <a:buNone/>
            </a:pPr>
            <a:r>
              <a:rPr lang="ko-KR" altLang="en-US" dirty="0"/>
              <a:t>⑧ 마지막에 남은 원소는 전체 원소 중에서 가장 큰 원소로</a:t>
            </a:r>
            <a:r>
              <a:rPr lang="en-US" altLang="ko-KR" dirty="0"/>
              <a:t>, </a:t>
            </a:r>
            <a:r>
              <a:rPr lang="ko-KR" altLang="en-US" dirty="0"/>
              <a:t>마지막 자리에 </a:t>
            </a:r>
          </a:p>
          <a:p>
            <a:pPr lvl="2" eaLnBrk="1" hangingPunct="1">
              <a:buNone/>
            </a:pPr>
            <a:r>
              <a:rPr lang="ko-KR" altLang="en-US" dirty="0"/>
              <a:t>    남아 이미 정렬된 상태가 되므로 실행을 종료</a:t>
            </a:r>
          </a:p>
          <a:p>
            <a:pPr lvl="2" eaLnBrk="1" hangingPunct="1">
              <a:buNone/>
            </a:pPr>
            <a:endParaRPr lang="en-US" altLang="ko-KR" dirty="0" smtClean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선택 정렬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043" y="1700808"/>
            <a:ext cx="47720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242" y="5471350"/>
            <a:ext cx="46196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251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선택 정렬 알고리즘</a:t>
            </a:r>
          </a:p>
          <a:p>
            <a:pPr lvl="1"/>
            <a:r>
              <a:rPr lang="ko-KR" altLang="en-US" dirty="0"/>
              <a:t>크기가 </a:t>
            </a:r>
            <a:r>
              <a:rPr lang="en-US" altLang="ko-KR" dirty="0"/>
              <a:t>n</a:t>
            </a:r>
            <a:r>
              <a:rPr lang="ko-KR" altLang="en-US" dirty="0"/>
              <a:t>인 배열 </a:t>
            </a:r>
            <a:r>
              <a:rPr lang="en-US" altLang="ko-KR" dirty="0"/>
              <a:t>a[ ]</a:t>
            </a:r>
            <a:r>
              <a:rPr lang="ko-KR" altLang="en-US" dirty="0"/>
              <a:t>의 원소를 선택 정렬하는 </a:t>
            </a:r>
            <a:r>
              <a:rPr lang="ko-KR" altLang="en-US" dirty="0" smtClean="0"/>
              <a:t>알고리즘</a:t>
            </a:r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선택 정렬</a:t>
            </a:r>
            <a:endParaRPr lang="ko-KR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84" y="1995533"/>
            <a:ext cx="8552907" cy="208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lvl="1" eaLnBrk="1" hangingPunct="1">
                  <a:defRPr/>
                </a:pPr>
                <a:r>
                  <a:rPr lang="ko-KR" altLang="en-US" dirty="0" smtClean="0"/>
                  <a:t>메모리 </a:t>
                </a:r>
                <a:r>
                  <a:rPr lang="ko-KR" altLang="en-US" dirty="0"/>
                  <a:t>사용공간 </a:t>
                </a:r>
              </a:p>
              <a:p>
                <a:pPr lvl="2" eaLnBrk="1" hangingPunct="1">
                  <a:defRPr/>
                </a:pPr>
                <a:r>
                  <a:rPr lang="en-US" altLang="ko-KR" dirty="0"/>
                  <a:t>n</a:t>
                </a:r>
                <a:r>
                  <a:rPr lang="ko-KR" altLang="en-US" dirty="0"/>
                  <a:t>개의 원소에 대하여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메모리 사용</a:t>
                </a:r>
              </a:p>
              <a:p>
                <a:pPr lvl="1" eaLnBrk="1" hangingPunct="1">
                  <a:defRPr/>
                </a:pPr>
                <a:r>
                  <a:rPr lang="ko-KR" altLang="en-US" dirty="0"/>
                  <a:t>비교횟수</a:t>
                </a:r>
              </a:p>
              <a:p>
                <a:pPr lvl="2" eaLnBrk="1" hangingPunct="1">
                  <a:defRPr/>
                </a:pPr>
                <a:r>
                  <a:rPr lang="en-US" altLang="ko-KR" dirty="0"/>
                  <a:t>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첫 번째 원소를 기준으로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원소 비교</a:t>
                </a:r>
              </a:p>
              <a:p>
                <a:pPr lvl="2" eaLnBrk="1" hangingPunct="1">
                  <a:lnSpc>
                    <a:spcPct val="70000"/>
                  </a:lnSpc>
                  <a:buFontTx/>
                  <a:buNone/>
                  <a:defRPr/>
                </a:pPr>
                <a:r>
                  <a:rPr lang="ko-KR" altLang="en-US" dirty="0"/>
                  <a:t>	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두 번째 원소를 기준으로 마지막 원소까지 </a:t>
                </a:r>
                <a:r>
                  <a:rPr lang="en-US" altLang="ko-KR" dirty="0"/>
                  <a:t>n-1</a:t>
                </a:r>
                <a:r>
                  <a:rPr lang="ko-KR" altLang="en-US" dirty="0"/>
                  <a:t>개의 원소 비교</a:t>
                </a:r>
              </a:p>
              <a:p>
                <a:pPr lvl="2" eaLnBrk="1" hangingPunct="1">
                  <a:lnSpc>
                    <a:spcPct val="70000"/>
                  </a:lnSpc>
                  <a:buFontTx/>
                  <a:buNone/>
                  <a:defRPr/>
                </a:pPr>
                <a:r>
                  <a:rPr lang="ko-KR" altLang="en-US" dirty="0"/>
                  <a:t>	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세 번째 원소를 기준으로 마지막 원소까지 </a:t>
                </a:r>
                <a:r>
                  <a:rPr lang="en-US" altLang="ko-KR" dirty="0"/>
                  <a:t>n-2</a:t>
                </a:r>
                <a:r>
                  <a:rPr lang="ko-KR" altLang="en-US" dirty="0"/>
                  <a:t>개의 원소 비교</a:t>
                </a:r>
              </a:p>
              <a:p>
                <a:pPr marL="627062" lvl="2" indent="0" eaLnBrk="1" hangingPunct="1">
                  <a:buNone/>
                  <a:defRPr/>
                </a:pPr>
                <a:r>
                  <a:rPr lang="en-US" altLang="ko-KR" dirty="0" smtClean="0"/>
                  <a:t>  </a:t>
                </a:r>
                <a:r>
                  <a:rPr lang="en-US" altLang="ko-KR" dirty="0" err="1" smtClean="0"/>
                  <a:t>i</a:t>
                </a:r>
                <a:r>
                  <a:rPr lang="en-US" altLang="ko-KR" dirty="0" smtClean="0"/>
                  <a:t> 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: i </a:t>
                </a:r>
                <a:r>
                  <a:rPr lang="ko-KR" altLang="en-US" dirty="0"/>
                  <a:t>번째 원소를 기준으로 </a:t>
                </a:r>
                <a:r>
                  <a:rPr lang="en-US" altLang="ko-KR" dirty="0"/>
                  <a:t>n-i</a:t>
                </a:r>
                <a:r>
                  <a:rPr lang="ko-KR" altLang="en-US" dirty="0"/>
                  <a:t>개의 원소 비교</a:t>
                </a:r>
              </a:p>
              <a:p>
                <a:pPr lvl="2" eaLnBrk="1" hangingPunct="1">
                  <a:defRPr/>
                </a:pPr>
                <a:endParaRPr lang="en-US" altLang="ko-KR" dirty="0" smtClean="0"/>
              </a:p>
              <a:p>
                <a:pPr marL="627062" lvl="2" indent="0" eaLnBrk="1" hangingPunct="1">
                  <a:buNone/>
                  <a:defRPr/>
                </a:pPr>
                <a:r>
                  <a:rPr lang="en-US" altLang="ko-KR" dirty="0"/>
                  <a:t> 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전체 비교횟수 </a:t>
                </a:r>
                <a:r>
                  <a:rPr lang="en-US" altLang="ko-KR" dirty="0"/>
                  <a:t>: (n-1)+(n-2)+ … +2+1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altLang="ko-K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 eaLnBrk="1" hangingPunct="1">
                  <a:defRPr/>
                </a:pPr>
                <a:endParaRPr lang="ko-KR" altLang="en-US" dirty="0"/>
              </a:p>
              <a:p>
                <a:pPr lvl="1" eaLnBrk="1" hangingPunct="1">
                  <a:defRPr/>
                </a:pPr>
                <a:r>
                  <a:rPr lang="ko-KR" altLang="en-US" dirty="0"/>
                  <a:t>어떤 경우에서나 비교횟수가 같으므로 시간 복잡도는 </a:t>
                </a:r>
                <a:r>
                  <a:rPr lang="en-US" altLang="ko-KR" dirty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O(n</a:t>
                </a:r>
                <a:r>
                  <a:rPr lang="en-US" altLang="ko-KR" baseline="30000" dirty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2</a:t>
                </a:r>
                <a:r>
                  <a:rPr lang="en-US" altLang="ko-KR" dirty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)</a:t>
                </a:r>
                <a:r>
                  <a:rPr lang="ko-KR" altLang="en-US" dirty="0"/>
                  <a:t>이 됨</a:t>
                </a:r>
                <a:r>
                  <a:rPr lang="en-US" altLang="ko-KR" dirty="0" smtClean="0"/>
                  <a:t>  </a:t>
                </a:r>
                <a:endParaRPr lang="en-US" altLang="ko-KR" dirty="0"/>
              </a:p>
              <a:p>
                <a:pPr>
                  <a:defRPr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2"/>
                <a:stretch>
                  <a:fillRect t="-5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선택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선택 정렬하기</a:t>
            </a:r>
            <a:r>
              <a:rPr lang="ko-KR" altLang="en-US" smtClean="0"/>
              <a:t> </a:t>
            </a:r>
            <a:r>
              <a:rPr lang="ko-KR" altLang="en-US" smtClean="0"/>
              <a:t>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500p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선택 정렬</a:t>
            </a:r>
            <a:endParaRPr lang="ko-KR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0" y="1772816"/>
            <a:ext cx="51625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2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버블 </a:t>
            </a:r>
            <a:r>
              <a:rPr lang="ko-KR" altLang="en-US" smtClean="0"/>
              <a:t>정렬</a:t>
            </a:r>
            <a:r>
              <a:rPr lang="en-US" altLang="ko-KR" baseline="30000" smtClean="0"/>
              <a:t>bubble</a:t>
            </a:r>
            <a:r>
              <a:rPr lang="en-US" altLang="ko-KR" baseline="30000" smtClean="0">
                <a:latin typeface="Times New Roman" pitchFamily="18" charset="0"/>
              </a:rPr>
              <a:t> </a:t>
            </a:r>
            <a:r>
              <a:rPr lang="en-US" altLang="ko-KR" baseline="30000" smtClean="0"/>
              <a:t>sort</a:t>
            </a:r>
            <a:r>
              <a:rPr lang="ko-KR" altLang="en-US" smtClean="0"/>
              <a:t>의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 </a:t>
            </a:r>
          </a:p>
          <a:p>
            <a:pPr lvl="1" eaLnBrk="1" hangingPunct="1">
              <a:defRPr/>
            </a:pPr>
            <a:r>
              <a:rPr lang="ko-KR" altLang="en-US" dirty="0" smtClean="0"/>
              <a:t>인접한 두 개의 원소를 비교하여 자리를 교환하는 방식</a:t>
            </a:r>
          </a:p>
          <a:p>
            <a:pPr lvl="2" eaLnBrk="1" hangingPunct="1">
              <a:defRPr/>
            </a:pPr>
            <a:r>
              <a:rPr lang="ko-KR" altLang="en-US" dirty="0" smtClean="0"/>
              <a:t>첫 번째 원소부터 마지막 원소까지 반복하여 한 단계가 끝나면 가장 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원소가 마지막 자리로 정렬</a:t>
            </a:r>
          </a:p>
          <a:p>
            <a:pPr lvl="2" eaLnBrk="1" hangingPunct="1">
              <a:defRPr/>
            </a:pPr>
            <a:r>
              <a:rPr lang="ko-KR" altLang="en-US" dirty="0" smtClean="0"/>
              <a:t>첫 번째 원소부터 인접한 원소끼리 계속 </a:t>
            </a:r>
            <a:r>
              <a:rPr lang="ko-KR" altLang="en-US" spc="-100" dirty="0" smtClean="0"/>
              <a:t>자리를 교환하면서 맨 마지막 자리로</a:t>
            </a:r>
            <a:endParaRPr lang="en-US" altLang="ko-KR" spc="-100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spc="-100" dirty="0"/>
              <a:t> </a:t>
            </a:r>
            <a:r>
              <a:rPr lang="ko-KR" altLang="en-US" spc="-100" dirty="0" smtClean="0"/>
              <a:t> </a:t>
            </a:r>
            <a:r>
              <a:rPr lang="ko-KR" altLang="en-US" dirty="0" smtClean="0"/>
              <a:t>이동하는 모습이 물 속에서 물 위로 올라오는 물방울 모양과 같다고 하여 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버블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bubble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정렬이라 함</a:t>
            </a:r>
            <a:r>
              <a:rPr lang="en-US" altLang="ko-KR" dirty="0" smtClean="0"/>
              <a:t>.</a:t>
            </a:r>
          </a:p>
          <a:p>
            <a:pPr lvl="2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정렬되지 않은 </a:t>
            </a:r>
            <a:r>
              <a:rPr lang="en-US" altLang="ko-KR" dirty="0" smtClean="0"/>
              <a:t>{69, 10, 30, 2, 16, 8, 31, 22}</a:t>
            </a:r>
            <a:r>
              <a:rPr lang="ko-KR" altLang="en-US" dirty="0" smtClean="0"/>
              <a:t>의 자료들을 버블 정렬 방법으로 정렬하는 과정</a:t>
            </a:r>
            <a:endParaRPr lang="en-US" altLang="ko-KR" dirty="0" smtClean="0"/>
          </a:p>
          <a:p>
            <a:pPr lvl="2" eaLnBrk="1" hangingPunct="1">
              <a:buNone/>
              <a:defRPr/>
            </a:pPr>
            <a:r>
              <a:rPr lang="en-US" altLang="ko-KR" dirty="0" smtClean="0"/>
              <a:t>① </a:t>
            </a:r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인접한 두 원소를 비교하여 자리를 교환하는 작업을 첫 번째 원소</a:t>
            </a:r>
            <a:endParaRPr lang="en-US" altLang="ko-KR" dirty="0" smtClean="0"/>
          </a:p>
          <a:p>
            <a:pPr lvl="2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부터 마지막 원소까지 차례로 반복하여 가장 큰 원소 </a:t>
            </a:r>
            <a:r>
              <a:rPr lang="en-US" altLang="ko-KR" dirty="0" smtClean="0"/>
              <a:t>69</a:t>
            </a:r>
            <a:r>
              <a:rPr lang="ko-KR" altLang="en-US" dirty="0" smtClean="0"/>
              <a:t>를 마지막 자리로</a:t>
            </a:r>
            <a:endParaRPr lang="en-US" altLang="ko-KR" dirty="0" smtClean="0"/>
          </a:p>
          <a:p>
            <a:pPr lvl="2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정렬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버블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버블 정렬</a:t>
            </a:r>
            <a:endParaRPr lang="ko-KR" altLang="en-US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80405"/>
            <a:ext cx="3002191" cy="324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07703"/>
            <a:ext cx="3077403" cy="236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학습목표</a:t>
            </a:r>
          </a:p>
          <a:p>
            <a:pPr lvl="1"/>
            <a:r>
              <a:rPr lang="ko-KR" altLang="en-US"/>
              <a:t>자료의 정렬 방법을 알아본다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정렬 방법에 대한 알고리즘을 이해한다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정렬 알고리즘의 효율을 알아본다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내용</a:t>
            </a:r>
          </a:p>
          <a:p>
            <a:pPr lvl="1"/>
            <a:r>
              <a:rPr lang="ko-KR" altLang="en-US"/>
              <a:t>정렬의 이해  </a:t>
            </a:r>
            <a:r>
              <a:rPr lang="en-US" altLang="ko-KR"/>
              <a:t>|  </a:t>
            </a:r>
            <a:r>
              <a:rPr lang="ko-KR" altLang="en-US"/>
              <a:t>선택 정렬</a:t>
            </a:r>
          </a:p>
          <a:p>
            <a:pPr lvl="1"/>
            <a:r>
              <a:rPr lang="ko-KR" altLang="en-US"/>
              <a:t>버블 정렬  </a:t>
            </a:r>
            <a:r>
              <a:rPr lang="en-US" altLang="ko-KR"/>
              <a:t>|  </a:t>
            </a:r>
            <a:r>
              <a:rPr lang="ko-KR" altLang="en-US"/>
              <a:t>퀵 정렬</a:t>
            </a:r>
          </a:p>
          <a:p>
            <a:pPr lvl="1"/>
            <a:r>
              <a:rPr lang="ko-KR" altLang="en-US"/>
              <a:t>삽입 정렬  </a:t>
            </a:r>
            <a:r>
              <a:rPr lang="en-US" altLang="ko-KR"/>
              <a:t>|  </a:t>
            </a:r>
            <a:r>
              <a:rPr lang="ko-KR" altLang="en-US"/>
              <a:t>셸 정렬</a:t>
            </a:r>
          </a:p>
          <a:p>
            <a:pPr lvl="1"/>
            <a:r>
              <a:rPr lang="ko-KR" altLang="en-US"/>
              <a:t>병합 정렬  </a:t>
            </a:r>
            <a:r>
              <a:rPr lang="en-US" altLang="ko-KR"/>
              <a:t>|  </a:t>
            </a:r>
            <a:r>
              <a:rPr lang="ko-KR" altLang="en-US"/>
              <a:t>기수 정렬</a:t>
            </a:r>
          </a:p>
          <a:p>
            <a:pPr lvl="1"/>
            <a:r>
              <a:rPr lang="ko-KR" altLang="en-US"/>
              <a:t>히프 정렬  </a:t>
            </a:r>
            <a:r>
              <a:rPr lang="en-US" altLang="ko-KR"/>
              <a:t>|  </a:t>
            </a:r>
            <a:r>
              <a:rPr lang="ko-KR" altLang="en-US"/>
              <a:t>트리 정렬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67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01700" lvl="2" indent="-276225">
              <a:buNone/>
              <a:defRPr/>
            </a:pPr>
            <a:r>
              <a:rPr lang="en-US" altLang="ko-KR" dirty="0"/>
              <a:t>② 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정렬하지 않은 </a:t>
            </a:r>
            <a:endParaRPr lang="en-US" altLang="ko-KR" dirty="0" smtClean="0"/>
          </a:p>
          <a:p>
            <a:pPr marL="901700" lvl="2" indent="-276225">
              <a:buNone/>
              <a:defRPr/>
            </a:pPr>
            <a:r>
              <a:rPr lang="ko-KR" altLang="en-US" dirty="0" smtClean="0"/>
              <a:t>원소에 </a:t>
            </a:r>
            <a:r>
              <a:rPr lang="ko-KR" altLang="en-US" dirty="0"/>
              <a:t>대해 두 번째 버블 </a:t>
            </a:r>
            <a:endParaRPr lang="en-US" altLang="ko-KR" dirty="0" smtClean="0"/>
          </a:p>
          <a:p>
            <a:pPr marL="901700" lvl="2" indent="-276225">
              <a:buNone/>
              <a:defRPr/>
            </a:pPr>
            <a:r>
              <a:rPr lang="ko-KR" altLang="en-US" dirty="0" smtClean="0"/>
              <a:t>정렬을 </a:t>
            </a:r>
            <a:r>
              <a:rPr lang="ko-KR" altLang="en-US" dirty="0"/>
              <a:t>수행하면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endParaRPr lang="en-US" altLang="ko-KR" dirty="0" smtClean="0"/>
          </a:p>
          <a:p>
            <a:pPr marL="901700" lvl="2" indent="-276225">
              <a:buNone/>
              <a:defRPr/>
            </a:pPr>
            <a:r>
              <a:rPr lang="ko-KR" altLang="en-US" dirty="0" smtClean="0"/>
              <a:t>원소 </a:t>
            </a:r>
            <a:r>
              <a:rPr lang="ko-KR" altLang="en-US" dirty="0"/>
              <a:t>중에서 가장 큰 </a:t>
            </a:r>
            <a:r>
              <a:rPr lang="ko-KR" altLang="en-US" dirty="0" smtClean="0"/>
              <a:t>원소</a:t>
            </a:r>
            <a:endParaRPr lang="en-US" altLang="ko-KR" dirty="0" smtClean="0"/>
          </a:p>
          <a:p>
            <a:pPr marL="901700" lvl="2" indent="-276225">
              <a:buNone/>
              <a:defRPr/>
            </a:pPr>
            <a:r>
              <a:rPr lang="en-US" altLang="ko-KR" dirty="0" smtClean="0"/>
              <a:t>31</a:t>
            </a:r>
            <a:r>
              <a:rPr lang="ko-KR" altLang="en-US" dirty="0"/>
              <a:t>이 끝에서 둘째 자리로 </a:t>
            </a:r>
            <a:r>
              <a:rPr lang="ko-KR" altLang="en-US" dirty="0" smtClean="0"/>
              <a:t>정렬 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버블 정렬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055643"/>
            <a:ext cx="3524250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01700" lvl="2" indent="-276225">
              <a:buNone/>
              <a:defRPr/>
            </a:pPr>
            <a:r>
              <a:rPr lang="en-US" altLang="ko-KR" dirty="0"/>
              <a:t>③ 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세 번째 버블 정렬을 수행하면</a:t>
            </a:r>
            <a:r>
              <a:rPr lang="en-US" altLang="ko-KR" dirty="0"/>
              <a:t>, </a:t>
            </a:r>
            <a:r>
              <a:rPr lang="ko-KR" altLang="en-US" dirty="0"/>
              <a:t>나머지 원소 중에서 가장 큰 </a:t>
            </a:r>
            <a:r>
              <a:rPr lang="ko-KR" altLang="en-US" dirty="0" smtClean="0"/>
              <a:t>원소</a:t>
            </a:r>
            <a:endParaRPr lang="en-US" altLang="ko-KR" dirty="0" smtClean="0"/>
          </a:p>
          <a:p>
            <a:pPr marL="901700" lvl="2" indent="-276225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이 끝에서 셋째 자리로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버블 정렬</a:t>
            </a:r>
            <a:endParaRPr lang="ko-KR" altLang="en-US" dirty="0" smtClean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9957"/>
            <a:ext cx="3742729" cy="517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01700" lvl="2" indent="-276225">
              <a:buNone/>
              <a:defRPr/>
            </a:pPr>
            <a:r>
              <a:rPr lang="en-US" altLang="ko-KR" dirty="0"/>
              <a:t>④ 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네 번째 버블 정렬을 정렬하지 않은 원소에 대해 수행하면</a:t>
            </a:r>
            <a:r>
              <a:rPr lang="en-US" altLang="ko-KR" dirty="0"/>
              <a:t>, </a:t>
            </a:r>
            <a:r>
              <a:rPr lang="ko-KR" altLang="en-US" dirty="0" smtClean="0"/>
              <a:t>나머지</a:t>
            </a:r>
            <a:endParaRPr lang="en-US" altLang="ko-KR" dirty="0" smtClean="0"/>
          </a:p>
          <a:p>
            <a:pPr marL="901700" lvl="2" indent="-276225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원소 중에서 가장 큰 </a:t>
            </a:r>
            <a:r>
              <a:rPr lang="ko-KR" altLang="en-US" dirty="0" smtClean="0"/>
              <a:t>원소</a:t>
            </a:r>
            <a:r>
              <a:rPr lang="en-US" altLang="ko-KR" dirty="0" smtClean="0"/>
              <a:t>22</a:t>
            </a:r>
            <a:r>
              <a:rPr lang="ko-KR" altLang="en-US" dirty="0"/>
              <a:t>가 끝에서 넷째 자리로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버블 정렬</a:t>
            </a:r>
            <a:endParaRPr lang="ko-KR" altLang="en-US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4182665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01700" lvl="2" indent="-276225">
              <a:buNone/>
              <a:defRPr/>
            </a:pPr>
            <a:r>
              <a:rPr lang="en-US" altLang="ko-KR" dirty="0"/>
              <a:t>⑤ 5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다섯 번째 버블 정렬을 수행하면</a:t>
            </a:r>
            <a:r>
              <a:rPr lang="en-US" altLang="ko-KR" dirty="0"/>
              <a:t>, </a:t>
            </a:r>
            <a:r>
              <a:rPr lang="ko-KR" altLang="en-US" dirty="0"/>
              <a:t>나머지 원소 중에서 가장 큰 </a:t>
            </a:r>
            <a:endParaRPr lang="en-US" altLang="ko-KR" dirty="0" smtClean="0"/>
          </a:p>
          <a:p>
            <a:pPr marL="901700" lvl="2" indent="-276225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원소 </a:t>
            </a:r>
            <a:r>
              <a:rPr lang="en-US" altLang="ko-KR" dirty="0"/>
              <a:t>16</a:t>
            </a:r>
            <a:r>
              <a:rPr lang="ko-KR" altLang="en-US" dirty="0"/>
              <a:t>이 끝에서 다섯째 </a:t>
            </a:r>
            <a:r>
              <a:rPr lang="ko-KR" altLang="en-US" dirty="0" smtClean="0"/>
              <a:t>자리로 정렬</a:t>
            </a:r>
            <a:endParaRPr lang="ko-KR" altLang="en-US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버블 정렬</a:t>
            </a:r>
            <a:endParaRPr lang="ko-KR" altLang="en-US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899" y="1937525"/>
            <a:ext cx="46958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90600" lvl="2" indent="-365125">
              <a:buNone/>
              <a:defRPr/>
            </a:pPr>
            <a:r>
              <a:rPr lang="en-US" altLang="ko-KR" dirty="0"/>
              <a:t>⑥ 6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여섯 번째 버블 정렬을 수행하면</a:t>
            </a:r>
            <a:r>
              <a:rPr lang="en-US" altLang="ko-KR" dirty="0"/>
              <a:t>, </a:t>
            </a:r>
            <a:r>
              <a:rPr lang="ko-KR" altLang="en-US" dirty="0"/>
              <a:t>나머지 원소 중에서 가장 큰 </a:t>
            </a:r>
            <a:endParaRPr lang="en-US" altLang="ko-KR" dirty="0" smtClean="0"/>
          </a:p>
          <a:p>
            <a:pPr marL="990600" lvl="2" indent="-365125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원소 </a:t>
            </a:r>
            <a:r>
              <a:rPr lang="en-US" altLang="ko-KR" dirty="0"/>
              <a:t>10</a:t>
            </a:r>
            <a:r>
              <a:rPr lang="ko-KR" altLang="en-US" dirty="0"/>
              <a:t>이 끝에서 여섯째 </a:t>
            </a:r>
            <a:r>
              <a:rPr lang="ko-KR" altLang="en-US" dirty="0" smtClean="0"/>
              <a:t>자리로 정렬</a:t>
            </a:r>
            <a:endParaRPr lang="en-US" altLang="ko-KR" dirty="0" smtClean="0"/>
          </a:p>
          <a:p>
            <a:pPr marL="990600" lvl="2" indent="-365125">
              <a:buNone/>
              <a:defRPr/>
            </a:pPr>
            <a:endParaRPr lang="en-US" altLang="ko-KR" dirty="0"/>
          </a:p>
          <a:p>
            <a:pPr marL="990600" lvl="2" indent="-365125">
              <a:buNone/>
              <a:defRPr/>
            </a:pPr>
            <a:endParaRPr lang="en-US" altLang="ko-KR" dirty="0" smtClean="0"/>
          </a:p>
          <a:p>
            <a:pPr marL="990600" lvl="2" indent="-365125">
              <a:buNone/>
              <a:defRPr/>
            </a:pPr>
            <a:endParaRPr lang="en-US" altLang="ko-KR" dirty="0"/>
          </a:p>
          <a:p>
            <a:pPr marL="990600" lvl="2" indent="-365125">
              <a:buNone/>
              <a:defRPr/>
            </a:pPr>
            <a:endParaRPr lang="en-US" altLang="ko-KR" dirty="0" smtClean="0"/>
          </a:p>
          <a:p>
            <a:pPr marL="990600" lvl="2" indent="-365125">
              <a:buNone/>
              <a:defRPr/>
            </a:pPr>
            <a:endParaRPr lang="en-US" altLang="ko-KR" dirty="0"/>
          </a:p>
          <a:p>
            <a:pPr marL="990600" lvl="2" indent="-365125">
              <a:buNone/>
              <a:defRPr/>
            </a:pPr>
            <a:endParaRPr lang="en-US" altLang="ko-KR" dirty="0" smtClean="0"/>
          </a:p>
          <a:p>
            <a:pPr marL="990600" lvl="2" indent="-365125">
              <a:buNone/>
              <a:defRPr/>
            </a:pPr>
            <a:endParaRPr lang="en-US" altLang="ko-KR" dirty="0"/>
          </a:p>
          <a:p>
            <a:pPr marL="990600" lvl="2" indent="-365125">
              <a:buNone/>
              <a:defRPr/>
            </a:pPr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버블 정렬</a:t>
            </a:r>
            <a:endParaRPr lang="ko-KR" alt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071688"/>
            <a:ext cx="45910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en-US" altLang="ko-KR" dirty="0" smtClean="0"/>
              <a:t>⑦ </a:t>
            </a:r>
            <a:r>
              <a:rPr lang="en-US" altLang="ko-KR" dirty="0"/>
              <a:t>7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나머지 원소 중에서 가장 큰 원소 </a:t>
            </a:r>
            <a:r>
              <a:rPr lang="en-US" altLang="ko-KR" dirty="0"/>
              <a:t>8</a:t>
            </a:r>
            <a:r>
              <a:rPr lang="ko-KR" altLang="en-US" dirty="0"/>
              <a:t>이 끝에서 일곱째 자리로 </a:t>
            </a:r>
            <a:r>
              <a:rPr lang="ko-KR" altLang="en-US" dirty="0" smtClean="0"/>
              <a:t>정렬</a:t>
            </a:r>
            <a:endParaRPr lang="en-US" altLang="ko-KR" dirty="0" smtClean="0"/>
          </a:p>
          <a:p>
            <a:pPr lvl="2" eaLnBrk="1" hangingPunct="1">
              <a:buFontTx/>
              <a:buNone/>
            </a:pPr>
            <a:endParaRPr lang="en-US" altLang="ko-KR" dirty="0" smtClean="0"/>
          </a:p>
          <a:p>
            <a:pPr lvl="2" eaLnBrk="1" hangingPunct="1">
              <a:buFontTx/>
              <a:buNone/>
            </a:pPr>
            <a:endParaRPr lang="en-US" altLang="ko-KR" dirty="0" smtClean="0"/>
          </a:p>
          <a:p>
            <a:pPr lvl="2" eaLnBrk="1" hangingPunct="1">
              <a:buFontTx/>
              <a:buNone/>
            </a:pPr>
            <a:endParaRPr lang="en-US" altLang="ko-KR" dirty="0" smtClean="0"/>
          </a:p>
          <a:p>
            <a:pPr lvl="2" eaLnBrk="1" hangingPunct="1">
              <a:buFontTx/>
              <a:buNone/>
            </a:pPr>
            <a:endParaRPr lang="en-US" altLang="ko-KR" dirty="0" smtClean="0"/>
          </a:p>
          <a:p>
            <a:pPr lvl="2" eaLnBrk="1" hangingPunct="1">
              <a:buFontTx/>
              <a:buNone/>
            </a:pPr>
            <a:endParaRPr lang="en-US" altLang="ko-KR" dirty="0" smtClean="0"/>
          </a:p>
          <a:p>
            <a:pPr lvl="2" eaLnBrk="1" hangingPunct="1">
              <a:buFontTx/>
              <a:buNone/>
            </a:pP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 smtClean="0"/>
              <a:t>  ⑧ </a:t>
            </a:r>
            <a:r>
              <a:rPr lang="ko-KR" altLang="en-US" dirty="0"/>
              <a:t>마지막에 남은 첫째 원소는 전체 원소 중에서 가장 작은 원소로</a:t>
            </a:r>
            <a:r>
              <a:rPr lang="en-US" altLang="ko-KR" dirty="0"/>
              <a:t>, </a:t>
            </a:r>
            <a:r>
              <a:rPr lang="ko-KR" altLang="en-US" dirty="0"/>
              <a:t>가장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앞자리에 </a:t>
            </a:r>
            <a:r>
              <a:rPr lang="ko-KR" altLang="en-US" dirty="0"/>
              <a:t>남아 이미 정렬된 </a:t>
            </a:r>
            <a:r>
              <a:rPr lang="ko-KR" altLang="en-US" dirty="0" smtClean="0"/>
              <a:t>상태가 </a:t>
            </a:r>
            <a:r>
              <a:rPr lang="ko-KR" altLang="en-US" dirty="0"/>
              <a:t>되므로 실행을 </a:t>
            </a:r>
            <a:r>
              <a:rPr lang="ko-KR" altLang="en-US" dirty="0" smtClean="0"/>
              <a:t>종료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버블 정렬</a:t>
            </a:r>
            <a:endParaRPr lang="ko-KR" altLang="en-US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1484784"/>
            <a:ext cx="45624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4499899"/>
            <a:ext cx="46005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버블 정렬 알고리즘</a:t>
            </a:r>
            <a:endParaRPr lang="en-US" altLang="ko-KR" dirty="0" smtClean="0"/>
          </a:p>
          <a:p>
            <a:pPr lvl="1"/>
            <a:r>
              <a:rPr lang="ko-KR" altLang="en-US" dirty="0"/>
              <a:t>크기가 </a:t>
            </a:r>
            <a:r>
              <a:rPr lang="en-US" altLang="ko-KR" dirty="0"/>
              <a:t>n</a:t>
            </a:r>
            <a:r>
              <a:rPr lang="ko-KR" altLang="en-US" dirty="0"/>
              <a:t>인 배열 </a:t>
            </a:r>
            <a:r>
              <a:rPr lang="en-US" altLang="ko-KR" dirty="0"/>
              <a:t>a[ ]</a:t>
            </a:r>
            <a:r>
              <a:rPr lang="ko-KR" altLang="en-US" dirty="0"/>
              <a:t>의 원소를 버블 정렬하는 </a:t>
            </a:r>
            <a:r>
              <a:rPr lang="ko-KR" altLang="en-US" dirty="0" smtClean="0"/>
              <a:t>알고리즘</a:t>
            </a:r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버블 정렬</a:t>
            </a:r>
            <a:endParaRPr lang="ko-KR" alt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89" y="1969407"/>
            <a:ext cx="8280920" cy="359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lvl="1" eaLnBrk="1" hangingPunct="1">
                  <a:defRPr/>
                </a:pPr>
                <a:r>
                  <a:rPr lang="ko-KR" altLang="en-US" dirty="0" smtClean="0"/>
                  <a:t>메모리 </a:t>
                </a:r>
                <a:r>
                  <a:rPr lang="ko-KR" altLang="en-US" dirty="0"/>
                  <a:t>사용공간 </a:t>
                </a:r>
              </a:p>
              <a:p>
                <a:pPr lvl="2" eaLnBrk="1" hangingPunct="1">
                  <a:defRPr/>
                </a:pPr>
                <a:r>
                  <a:rPr lang="en-US" altLang="ko-KR" dirty="0"/>
                  <a:t>n</a:t>
                </a:r>
                <a:r>
                  <a:rPr lang="ko-KR" altLang="en-US" dirty="0"/>
                  <a:t>개의 원소에 대하여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메모리 사용</a:t>
                </a:r>
              </a:p>
              <a:p>
                <a:pPr lvl="1" eaLnBrk="1" hangingPunct="1">
                  <a:defRPr/>
                </a:pPr>
                <a:r>
                  <a:rPr lang="ko-KR" altLang="en-US" dirty="0"/>
                  <a:t>연산 시간</a:t>
                </a:r>
              </a:p>
              <a:p>
                <a:pPr lvl="2" eaLnBrk="1" hangingPunct="1">
                  <a:defRPr/>
                </a:pPr>
                <a:r>
                  <a:rPr lang="ko-KR" altLang="en-US" dirty="0"/>
                  <a:t>최선의 경우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자료가 이미 정렬되어있는 경우</a:t>
                </a:r>
              </a:p>
              <a:p>
                <a:pPr lvl="3" eaLnBrk="1" hangingPunct="1">
                  <a:defRPr/>
                </a:pPr>
                <a:r>
                  <a:rPr lang="ko-KR" altLang="en-US" dirty="0"/>
                  <a:t>비교횟수 </a:t>
                </a:r>
                <a:r>
                  <a:rPr lang="en-US" altLang="ko-KR" dirty="0"/>
                  <a:t>: i</a:t>
                </a:r>
                <a:r>
                  <a:rPr lang="ko-KR" altLang="en-US" dirty="0"/>
                  <a:t>번째 원소를 </a:t>
                </a:r>
                <a:r>
                  <a:rPr lang="en-US" altLang="ko-KR" dirty="0"/>
                  <a:t>(n-i)</a:t>
                </a:r>
                <a:r>
                  <a:rPr lang="ko-KR" altLang="en-US" dirty="0"/>
                  <a:t>번 비교하므로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dirty="0" smtClean="0"/>
                  <a:t> 번</a:t>
                </a:r>
                <a:endParaRPr lang="ko-KR" altLang="en-US" dirty="0"/>
              </a:p>
              <a:p>
                <a:pPr lvl="3" eaLnBrk="1" hangingPunct="1">
                  <a:lnSpc>
                    <a:spcPct val="150000"/>
                  </a:lnSpc>
                  <a:defRPr/>
                </a:pPr>
                <a:r>
                  <a:rPr lang="ko-KR" altLang="en-US" dirty="0"/>
                  <a:t>자리교환횟수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자리교환이 발생하지 않음</a:t>
                </a:r>
                <a:endParaRPr lang="en-US" altLang="ko-KR" dirty="0"/>
              </a:p>
              <a:p>
                <a:pPr lvl="3" eaLnBrk="1" hangingPunct="1">
                  <a:lnSpc>
                    <a:spcPct val="150000"/>
                  </a:lnSpc>
                  <a:defRPr/>
                </a:pPr>
                <a:endParaRPr lang="en-US" altLang="ko-KR" sz="900" dirty="0"/>
              </a:p>
              <a:p>
                <a:pPr lvl="2" eaLnBrk="1" hangingPunct="1">
                  <a:defRPr/>
                </a:pPr>
                <a:r>
                  <a:rPr lang="ko-KR" altLang="en-US" dirty="0"/>
                  <a:t>최악의 경우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자료가 역순으로 정렬되어있는 경우</a:t>
                </a:r>
              </a:p>
              <a:p>
                <a:pPr lvl="3" eaLnBrk="1" hangingPunct="1">
                  <a:defRPr/>
                </a:pPr>
                <a:r>
                  <a:rPr lang="ko-KR" altLang="en-US" dirty="0"/>
                  <a:t>비교횟수 </a:t>
                </a:r>
                <a:r>
                  <a:rPr lang="en-US" altLang="ko-KR" dirty="0"/>
                  <a:t>: i</a:t>
                </a:r>
                <a:r>
                  <a:rPr lang="ko-KR" altLang="en-US" dirty="0"/>
                  <a:t>번째 원소를 </a:t>
                </a:r>
                <a:r>
                  <a:rPr lang="en-US" altLang="ko-KR" dirty="0"/>
                  <a:t>(n-i)</a:t>
                </a:r>
                <a:r>
                  <a:rPr lang="ko-KR" altLang="en-US" dirty="0"/>
                  <a:t>번 비교하므로</a:t>
                </a:r>
                <a:r>
                  <a:rPr lang="en-US" altLang="ko-KR" dirty="0"/>
                  <a:t>, 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/>
                  <a:t>번</a:t>
                </a:r>
              </a:p>
              <a:p>
                <a:pPr lvl="3" eaLnBrk="1" hangingPunct="1">
                  <a:defRPr/>
                </a:pPr>
                <a:r>
                  <a:rPr lang="ko-KR" altLang="en-US" dirty="0" smtClean="0"/>
                  <a:t>자리교환횟수 </a:t>
                </a:r>
                <a:r>
                  <a:rPr lang="en-US" altLang="ko-KR" dirty="0"/>
                  <a:t>: i</a:t>
                </a:r>
                <a:r>
                  <a:rPr lang="ko-KR" altLang="en-US" dirty="0"/>
                  <a:t>번째 원소를 </a:t>
                </a:r>
                <a:r>
                  <a:rPr lang="en-US" altLang="ko-KR" dirty="0"/>
                  <a:t>(n-i)</a:t>
                </a:r>
                <a:r>
                  <a:rPr lang="ko-KR" altLang="en-US" dirty="0"/>
                  <a:t>번 교환하므로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/>
                  <a:t>번</a:t>
                </a:r>
              </a:p>
              <a:p>
                <a:pPr lvl="3" eaLnBrk="1" hangingPunct="1">
                  <a:defRPr/>
                </a:pPr>
                <a:endParaRPr lang="ko-KR" altLang="en-US" dirty="0"/>
              </a:p>
              <a:p>
                <a:pPr lvl="2" eaLnBrk="1" hangingPunct="1">
                  <a:defRPr/>
                </a:pPr>
                <a:r>
                  <a:rPr lang="ko-KR" altLang="en-US" dirty="0"/>
                  <a:t> 최선의 경우와 최악의 경우에 대한 평균 시간 복잡도를 </a:t>
                </a:r>
                <a:r>
                  <a:rPr lang="ko-KR" altLang="en-US" dirty="0" err="1"/>
                  <a:t>빅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오 </a:t>
                </a:r>
                <a:r>
                  <a:rPr lang="en-US" altLang="ko-KR" baseline="30000" dirty="0"/>
                  <a:t>Big Oh </a:t>
                </a:r>
                <a:r>
                  <a:rPr lang="ko-KR" altLang="en-US" dirty="0" smtClean="0"/>
                  <a:t>표기법</a:t>
                </a:r>
                <a:endParaRPr lang="en-US" altLang="ko-KR" dirty="0" smtClean="0"/>
              </a:p>
              <a:p>
                <a:pPr marL="627062" lvl="2" indent="0" eaLnBrk="1" hangingPunct="1">
                  <a:buNone/>
                  <a:defRPr/>
                </a:pPr>
                <a:r>
                  <a:rPr lang="en-US" altLang="ko-KR" dirty="0" smtClean="0"/>
                  <a:t>   </a:t>
                </a:r>
                <a:r>
                  <a:rPr lang="ko-KR" altLang="en-US" dirty="0" smtClean="0"/>
                  <a:t>으로 </a:t>
                </a:r>
                <a:r>
                  <a:rPr lang="ko-KR" altLang="en-US" dirty="0"/>
                  <a:t>나타내면 </a:t>
                </a:r>
                <a:r>
                  <a:rPr lang="en-US" altLang="ko-KR" dirty="0"/>
                  <a:t>O(n</a:t>
                </a:r>
                <a:r>
                  <a:rPr lang="en-US" altLang="ko-KR" baseline="30000" dirty="0"/>
                  <a:t>2</a:t>
                </a:r>
                <a:r>
                  <a:rPr lang="en-US" altLang="ko-KR" dirty="0"/>
                  <a:t> )</a:t>
                </a:r>
                <a:r>
                  <a:rPr lang="ko-KR" altLang="en-US" dirty="0" smtClean="0"/>
                  <a:t>이 됨</a:t>
                </a:r>
                <a:endParaRPr lang="en-US" altLang="ko-KR" dirty="0"/>
              </a:p>
              <a:p>
                <a:pPr>
                  <a:defRPr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3"/>
                <a:stretch>
                  <a:fillRect t="-5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버블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버블 정렬</a:t>
            </a:r>
            <a:endParaRPr lang="ko-KR" altLang="en-US" dirty="0" smtClean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4" y="843405"/>
            <a:ext cx="5743430" cy="384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23" y="4777396"/>
            <a:ext cx="7416824" cy="1751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73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버블 정렬하기</a:t>
            </a:r>
            <a:r>
              <a:rPr lang="ko-KR" altLang="en-US" smtClean="0"/>
              <a:t> </a:t>
            </a:r>
            <a:r>
              <a:rPr lang="ko-KR" altLang="en-US" smtClean="0"/>
              <a:t>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507p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2</a:t>
            </a:r>
            <a:r>
              <a:rPr lang="en-US" altLang="ko-KR"/>
              <a:t>. </a:t>
            </a:r>
            <a:r>
              <a:rPr lang="ko-KR" altLang="en-US" smtClean="0"/>
              <a:t>버블 </a:t>
            </a:r>
            <a:r>
              <a:rPr lang="ko-KR" altLang="en-US"/>
              <a:t>정렬</a:t>
            </a:r>
            <a:endParaRPr lang="ko-KR" altLang="en-US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13" y="1772816"/>
            <a:ext cx="4229100" cy="4981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13" y="1757327"/>
            <a:ext cx="42481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/>
              <a:t>정렬</a:t>
            </a:r>
            <a:r>
              <a:rPr lang="en-US" altLang="ko-KR" dirty="0"/>
              <a:t>(</a:t>
            </a:r>
            <a:r>
              <a:rPr lang="en-US" altLang="ko-KR" baseline="30000" dirty="0"/>
              <a:t>sort</a:t>
            </a:r>
            <a:r>
              <a:rPr lang="en-US" altLang="ko-KR" dirty="0"/>
              <a:t>)</a:t>
            </a:r>
          </a:p>
          <a:p>
            <a:pPr lvl="1" eaLnBrk="1" hangingPunct="1">
              <a:defRPr/>
            </a:pPr>
            <a:r>
              <a:rPr lang="ko-KR" altLang="en-US" dirty="0"/>
              <a:t>순서 없이 배열된 자료를 작은 것부터 큰 것 순서인 오름차순</a:t>
            </a:r>
            <a:r>
              <a:rPr lang="en-US" altLang="ko-KR" baseline="30000" dirty="0"/>
              <a:t>Ascending</a:t>
            </a:r>
            <a:r>
              <a:rPr lang="ko-KR" altLang="en-US" dirty="0"/>
              <a:t>이나 큰 것부터 </a:t>
            </a:r>
            <a:r>
              <a:rPr lang="ko-KR" altLang="en-US" dirty="0" smtClean="0"/>
              <a:t>작은 것 </a:t>
            </a:r>
            <a:r>
              <a:rPr lang="ko-KR" altLang="en-US" dirty="0"/>
              <a:t>순서인 내림차순</a:t>
            </a:r>
            <a:r>
              <a:rPr lang="en-US" altLang="ko-KR" baseline="30000" dirty="0"/>
              <a:t>Descending</a:t>
            </a:r>
            <a:r>
              <a:rPr lang="ko-KR" altLang="en-US" dirty="0"/>
              <a:t>으로 </a:t>
            </a:r>
            <a:r>
              <a:rPr lang="ko-KR" altLang="en-US" dirty="0" smtClean="0"/>
              <a:t>재배열하는 것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키</a:t>
            </a:r>
            <a:r>
              <a:rPr lang="en-US" altLang="ko-KR" dirty="0"/>
              <a:t>(</a:t>
            </a:r>
            <a:r>
              <a:rPr lang="en-US" altLang="ko-KR" baseline="30000" dirty="0"/>
              <a:t>Key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자료를 </a:t>
            </a:r>
            <a:r>
              <a:rPr lang="ko-KR" altLang="en-US" dirty="0"/>
              <a:t>정렬하는데 사용하는 기준이 되는 특정 값 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정렬의 예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정렬의 이해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2267"/>
            <a:ext cx="8310778" cy="273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퀵</a:t>
            </a:r>
            <a:r>
              <a:rPr lang="ko-KR" altLang="en-US" dirty="0" smtClean="0"/>
              <a:t> 정렬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quick sort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이해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정렬할 전체 원소에 대해서 정렬을 </a:t>
            </a:r>
            <a:r>
              <a:rPr lang="ko-KR" altLang="en-US" spc="-100" dirty="0" smtClean="0"/>
              <a:t>수행하지 않고</a:t>
            </a:r>
            <a:r>
              <a:rPr lang="en-US" altLang="ko-KR" spc="-100" dirty="0" smtClean="0"/>
              <a:t>, </a:t>
            </a:r>
            <a:r>
              <a:rPr lang="ko-KR" altLang="en-US" spc="-100" dirty="0" smtClean="0"/>
              <a:t>기준 값을 중심으로 </a:t>
            </a:r>
            <a:r>
              <a:rPr lang="ko-KR" altLang="en-US" dirty="0" smtClean="0"/>
              <a:t>왼쪽 부분 집합과 오른쪽 부분 집합으로 분할하여 정렬하는 방법</a:t>
            </a:r>
          </a:p>
          <a:p>
            <a:pPr lvl="2" eaLnBrk="1" hangingPunct="1">
              <a:defRPr/>
            </a:pPr>
            <a:r>
              <a:rPr lang="ko-KR" altLang="en-US" dirty="0" smtClean="0"/>
              <a:t>왼쪽 부분 집합에는 기준 값보다 작은 원소들을 이동시키고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부분 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집합에는 기준 값보다 큰 원소들을 이동시킴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기준 값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피봇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pivot</a:t>
            </a:r>
            <a:r>
              <a:rPr lang="en-US" altLang="ko-KR" dirty="0" smtClean="0"/>
              <a:t>)</a:t>
            </a:r>
          </a:p>
          <a:p>
            <a:pPr lvl="3" eaLnBrk="1" hangingPunct="1">
              <a:buFont typeface="Arial" charset="0"/>
              <a:buChar char="−"/>
              <a:defRPr/>
            </a:pPr>
            <a:r>
              <a:rPr lang="ko-KR" altLang="en-US" dirty="0" smtClean="0"/>
              <a:t>일반적으로 전체 원소 중에서 가운데에 위치한 원소를 선택</a:t>
            </a:r>
          </a:p>
          <a:p>
            <a:pPr lvl="1" eaLnBrk="1" hangingPunct="1">
              <a:spcBef>
                <a:spcPct val="45000"/>
              </a:spcBef>
              <a:defRPr/>
            </a:pPr>
            <a:r>
              <a:rPr lang="ko-KR" altLang="en-US" dirty="0" err="1" smtClean="0"/>
              <a:t>퀵</a:t>
            </a:r>
            <a:r>
              <a:rPr lang="ko-KR" altLang="en-US" dirty="0" smtClean="0"/>
              <a:t> 정렬은 다음의 두 가지 기본 작업을 반복 수행하여 완성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분할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divide</a:t>
            </a:r>
            <a:r>
              <a:rPr lang="en-US" altLang="ko-KR" dirty="0" smtClean="0"/>
              <a:t>) </a:t>
            </a:r>
          </a:p>
          <a:p>
            <a:pPr lvl="3" eaLnBrk="1" hangingPunct="1">
              <a:spcAft>
                <a:spcPts val="300"/>
              </a:spcAft>
              <a:buFont typeface="Arial" charset="0"/>
              <a:buChar char="−"/>
              <a:defRPr/>
            </a:pPr>
            <a:r>
              <a:rPr lang="ko-KR" altLang="en-US" dirty="0"/>
              <a:t>정렬할 자료들을 </a:t>
            </a:r>
            <a:r>
              <a:rPr lang="ko-KR" altLang="en-US" dirty="0" err="1"/>
              <a:t>기준값을</a:t>
            </a:r>
            <a:r>
              <a:rPr lang="ko-KR" altLang="en-US" dirty="0"/>
              <a:t> 중심으로 두 개로 나눠 부분집합을 </a:t>
            </a:r>
            <a:r>
              <a:rPr lang="ko-KR" altLang="en-US" dirty="0" smtClean="0"/>
              <a:t>만듦</a:t>
            </a:r>
          </a:p>
          <a:p>
            <a:pPr lvl="2" eaLnBrk="1" hangingPunct="1">
              <a:defRPr/>
            </a:pPr>
            <a:r>
              <a:rPr lang="ko-KR" altLang="en-US" dirty="0" smtClean="0"/>
              <a:t>정복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conquer</a:t>
            </a:r>
            <a:r>
              <a:rPr lang="en-US" altLang="ko-KR" dirty="0" smtClean="0"/>
              <a:t>) </a:t>
            </a:r>
          </a:p>
          <a:p>
            <a:pPr lvl="3" eaLnBrk="1" hangingPunct="1">
              <a:lnSpc>
                <a:spcPct val="110000"/>
              </a:lnSpc>
              <a:spcAft>
                <a:spcPts val="300"/>
              </a:spcAft>
              <a:buFont typeface="Arial" charset="0"/>
              <a:buChar char="−"/>
              <a:defRPr/>
            </a:pPr>
            <a:r>
              <a:rPr lang="ko-KR" altLang="en-US" dirty="0"/>
              <a:t>부분집합 안에서 </a:t>
            </a:r>
            <a:r>
              <a:rPr lang="ko-KR" altLang="en-US" dirty="0" err="1"/>
              <a:t>기준값의</a:t>
            </a:r>
            <a:r>
              <a:rPr lang="ko-KR" altLang="en-US" dirty="0"/>
              <a:t> 정렬 위치를 </a:t>
            </a:r>
            <a:r>
              <a:rPr lang="ko-KR" altLang="en-US" dirty="0" smtClean="0"/>
              <a:t>정함</a:t>
            </a:r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err="1"/>
              <a:t>퀵</a:t>
            </a:r>
            <a:r>
              <a:rPr lang="ko-KR" altLang="en-US" dirty="0"/>
              <a:t> 정렬 </a:t>
            </a:r>
            <a:r>
              <a:rPr lang="ko-KR" altLang="en-US" dirty="0" smtClean="0"/>
              <a:t>동작 규칙</a:t>
            </a:r>
            <a:endParaRPr lang="ko-KR" altLang="en-US" dirty="0"/>
          </a:p>
          <a:p>
            <a:pPr marL="357187" lvl="1" indent="0">
              <a:buNone/>
              <a:defRPr/>
            </a:pPr>
            <a:endParaRPr lang="ko-KR" altLang="en-US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0839" cy="380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정렬하지 않은 </a:t>
            </a:r>
            <a:r>
              <a:rPr lang="en-US" altLang="ko-KR" dirty="0"/>
              <a:t>{69, 10, 30, 2, 16, 8, 31, 22} </a:t>
            </a:r>
            <a:r>
              <a:rPr lang="ko-KR" altLang="en-US" dirty="0"/>
              <a:t>자료를 </a:t>
            </a:r>
            <a:r>
              <a:rPr lang="ko-KR" altLang="en-US" dirty="0" err="1"/>
              <a:t>퀵</a:t>
            </a:r>
            <a:r>
              <a:rPr lang="ko-KR" altLang="en-US" dirty="0"/>
              <a:t> 정렬 방법으로 정렬하는 </a:t>
            </a:r>
            <a:r>
              <a:rPr lang="ko-KR" altLang="en-US" dirty="0" smtClean="0"/>
              <a:t>과정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가운데 </a:t>
            </a:r>
            <a:r>
              <a:rPr lang="ko-KR" altLang="en-US" dirty="0"/>
              <a:t>원소를 </a:t>
            </a:r>
            <a:r>
              <a:rPr lang="ko-KR" altLang="en-US" dirty="0" err="1"/>
              <a:t>피봇으로</a:t>
            </a:r>
            <a:r>
              <a:rPr lang="ko-KR" altLang="en-US" dirty="0"/>
              <a:t> </a:t>
            </a:r>
            <a:r>
              <a:rPr lang="ko-KR" altLang="en-US" dirty="0" smtClean="0"/>
              <a:t>정함</a:t>
            </a:r>
            <a:r>
              <a:rPr lang="en-US" altLang="ko-KR" dirty="0" smtClean="0"/>
              <a:t>)</a:t>
            </a:r>
          </a:p>
          <a:p>
            <a:pPr marL="627062" lvl="2" indent="0" eaLnBrk="1" hangingPunct="1">
              <a:buNone/>
            </a:pPr>
            <a:r>
              <a:rPr lang="en-US" altLang="ko-KR" dirty="0" smtClean="0"/>
              <a:t>⑴ 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①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2</a:t>
            </a:r>
            <a:r>
              <a:rPr lang="ko-KR" altLang="en-US" dirty="0"/>
              <a:t>를 </a:t>
            </a:r>
            <a:r>
              <a:rPr lang="ko-KR" altLang="en-US" dirty="0" err="1"/>
              <a:t>피봇으로</a:t>
            </a:r>
            <a:r>
              <a:rPr lang="ko-KR" altLang="en-US" dirty="0"/>
              <a:t> 선택하고 </a:t>
            </a:r>
            <a:r>
              <a:rPr lang="ko-KR" altLang="en-US" dirty="0" err="1"/>
              <a:t>퀵</a:t>
            </a:r>
            <a:r>
              <a:rPr lang="ko-KR" altLang="en-US" dirty="0"/>
              <a:t> 정렬을 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en-US" altLang="ko-KR" dirty="0"/>
              <a:t> L</a:t>
            </a:r>
            <a:r>
              <a:rPr lang="ko-KR" altLang="en-US" dirty="0"/>
              <a:t>은 정렬 범위의 왼쪽 끝에서 </a:t>
            </a:r>
            <a:r>
              <a:rPr lang="ko-KR" altLang="en-US" dirty="0" smtClean="0"/>
              <a:t>오른쪽으로 </a:t>
            </a:r>
            <a:r>
              <a:rPr lang="ko-KR" altLang="en-US" dirty="0"/>
              <a:t>움직이면서 </a:t>
            </a:r>
            <a:r>
              <a:rPr lang="ko-KR" altLang="en-US" dirty="0" err="1"/>
              <a:t>피봇보다</a:t>
            </a:r>
            <a:r>
              <a:rPr lang="ko-KR" altLang="en-US" dirty="0"/>
              <a:t> 크거나 같은 원소를 찾고</a:t>
            </a:r>
            <a:r>
              <a:rPr lang="en-US" altLang="ko-KR" dirty="0"/>
              <a:t>, R</a:t>
            </a:r>
            <a:r>
              <a:rPr lang="ko-KR" altLang="en-US" dirty="0"/>
              <a:t>은 정렬 범위의 오른쪽 끝에서 왼쪽으로 </a:t>
            </a:r>
            <a:r>
              <a:rPr lang="ko-KR" altLang="en-US" dirty="0" smtClean="0"/>
              <a:t>움직이면서 </a:t>
            </a:r>
            <a:r>
              <a:rPr lang="ko-KR" altLang="en-US" dirty="0" err="1"/>
              <a:t>피봇보다</a:t>
            </a:r>
            <a:r>
              <a:rPr lang="ko-KR" altLang="en-US" dirty="0"/>
              <a:t> 작은 원소를 </a:t>
            </a:r>
            <a:r>
              <a:rPr lang="ko-KR" altLang="en-US" dirty="0" smtClean="0"/>
              <a:t>찾음</a:t>
            </a:r>
            <a:r>
              <a:rPr lang="en-US" altLang="ko-KR" dirty="0" smtClean="0"/>
              <a:t>. L</a:t>
            </a:r>
            <a:r>
              <a:rPr lang="ko-KR" altLang="en-US" dirty="0"/>
              <a:t>은 원소 </a:t>
            </a:r>
            <a:r>
              <a:rPr lang="en-US" altLang="ko-KR" dirty="0"/>
              <a:t>69</a:t>
            </a:r>
            <a:r>
              <a:rPr lang="ko-KR" altLang="en-US" dirty="0"/>
              <a:t>를 찾았지만</a:t>
            </a:r>
            <a:r>
              <a:rPr lang="en-US" altLang="ko-KR" dirty="0"/>
              <a:t>, R</a:t>
            </a:r>
            <a:r>
              <a:rPr lang="ko-KR" altLang="en-US" dirty="0"/>
              <a:t>은 </a:t>
            </a:r>
            <a:r>
              <a:rPr lang="ko-KR" altLang="en-US" dirty="0" err="1"/>
              <a:t>피봇보다</a:t>
            </a:r>
            <a:r>
              <a:rPr lang="ko-KR" altLang="en-US" dirty="0"/>
              <a:t> 작은 원소를 찾지 못한 </a:t>
            </a:r>
            <a:r>
              <a:rPr lang="ko-KR" altLang="en-US" dirty="0" smtClean="0"/>
              <a:t>상태로 </a:t>
            </a:r>
            <a:r>
              <a:rPr lang="ko-KR" altLang="en-US" dirty="0"/>
              <a:t>원소 </a:t>
            </a:r>
            <a:r>
              <a:rPr lang="en-US" altLang="ko-KR" dirty="0"/>
              <a:t>69</a:t>
            </a:r>
            <a:r>
              <a:rPr lang="ko-KR" altLang="en-US" dirty="0"/>
              <a:t>에서 </a:t>
            </a:r>
            <a:r>
              <a:rPr lang="en-US" altLang="ko-KR" dirty="0"/>
              <a:t>L</a:t>
            </a:r>
            <a:r>
              <a:rPr lang="ko-KR" altLang="en-US" dirty="0"/>
              <a:t>과 </a:t>
            </a:r>
            <a:r>
              <a:rPr lang="ko-KR" altLang="en-US" dirty="0" smtClean="0"/>
              <a:t>만남</a:t>
            </a:r>
            <a:r>
              <a:rPr lang="en-US" altLang="ko-KR" dirty="0" smtClean="0"/>
              <a:t>. </a:t>
            </a:r>
            <a:r>
              <a:rPr lang="en-US" altLang="ko-KR" dirty="0"/>
              <a:t>L</a:t>
            </a:r>
            <a:r>
              <a:rPr lang="ko-KR" altLang="en-US" dirty="0"/>
              <a:t>과 </a:t>
            </a:r>
            <a:r>
              <a:rPr lang="en-US" altLang="ko-KR" dirty="0"/>
              <a:t>R</a:t>
            </a:r>
            <a:r>
              <a:rPr lang="ko-KR" altLang="en-US" dirty="0"/>
              <a:t>이 만나 더 이상 진행할 수 없는 상태가 되었으므로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③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69</a:t>
            </a:r>
            <a:r>
              <a:rPr lang="ko-KR" altLang="en-US" dirty="0"/>
              <a:t>를 </a:t>
            </a:r>
            <a:r>
              <a:rPr lang="ko-KR" altLang="en-US" dirty="0" err="1" smtClean="0"/>
              <a:t>피봇과</a:t>
            </a:r>
            <a:r>
              <a:rPr lang="ko-KR" altLang="en-US" dirty="0" smtClean="0"/>
              <a:t> </a:t>
            </a:r>
            <a:r>
              <a:rPr lang="ko-KR" altLang="en-US" dirty="0"/>
              <a:t>자리를 교환하고 </a:t>
            </a:r>
            <a:r>
              <a:rPr lang="ko-KR" altLang="en-US" dirty="0" err="1"/>
              <a:t>피봇</a:t>
            </a:r>
            <a:r>
              <a:rPr lang="ko-KR" altLang="en-US" dirty="0"/>
              <a:t> 원소 </a:t>
            </a:r>
            <a:r>
              <a:rPr lang="en-US" altLang="ko-KR" dirty="0"/>
              <a:t>2</a:t>
            </a:r>
            <a:r>
              <a:rPr lang="ko-KR" altLang="en-US" dirty="0"/>
              <a:t>의 위치를 </a:t>
            </a:r>
            <a:r>
              <a:rPr lang="ko-KR" altLang="en-US" dirty="0" smtClean="0"/>
              <a:t>확정</a:t>
            </a:r>
            <a:endParaRPr lang="en-US" altLang="ko-KR" dirty="0" smtClean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29000"/>
            <a:ext cx="4377283" cy="324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en-US" altLang="ko-KR" dirty="0"/>
              <a:t>⑵ 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위치가 확정된 </a:t>
            </a:r>
            <a:r>
              <a:rPr lang="ko-KR" altLang="en-US" dirty="0" err="1"/>
              <a:t>피봇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의 왼쪽 부분집합은 공집합이므로 </a:t>
            </a:r>
            <a:r>
              <a:rPr lang="ko-KR" altLang="en-US" dirty="0" err="1"/>
              <a:t>퀵</a:t>
            </a:r>
            <a:r>
              <a:rPr lang="ko-KR" altLang="en-US" dirty="0"/>
              <a:t> 정렬을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수행하지 </a:t>
            </a:r>
            <a:r>
              <a:rPr lang="ko-KR" altLang="en-US" dirty="0"/>
              <a:t>않고</a:t>
            </a:r>
            <a:r>
              <a:rPr lang="en-US" altLang="ko-KR" dirty="0"/>
              <a:t>, </a:t>
            </a:r>
            <a:r>
              <a:rPr lang="ko-KR" altLang="en-US" dirty="0"/>
              <a:t>오른쪽 </a:t>
            </a:r>
            <a:r>
              <a:rPr lang="ko-KR" altLang="en-US" dirty="0" smtClean="0"/>
              <a:t>부분집합에 </a:t>
            </a:r>
            <a:r>
              <a:rPr lang="ko-KR" altLang="en-US" dirty="0"/>
              <a:t>대해서 </a:t>
            </a:r>
            <a:r>
              <a:rPr lang="ko-KR" altLang="en-US" dirty="0" err="1"/>
              <a:t>퀵</a:t>
            </a:r>
            <a:r>
              <a:rPr lang="ko-KR" altLang="en-US" dirty="0"/>
              <a:t> 정렬을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. </a:t>
            </a:r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① </a:t>
            </a:r>
            <a:r>
              <a:rPr lang="ko-KR" altLang="en-US" dirty="0"/>
              <a:t>오른쪽 부분집합의 원소가 일곱 개이므로 가운데 있는 원소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피봇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으로 </a:t>
            </a:r>
            <a:r>
              <a:rPr lang="ko-KR" altLang="en-US" dirty="0"/>
              <a:t>선택하고 </a:t>
            </a:r>
            <a:r>
              <a:rPr lang="ko-KR" altLang="en-US" dirty="0" err="1"/>
              <a:t>퀵</a:t>
            </a:r>
            <a:r>
              <a:rPr lang="ko-KR" altLang="en-US" dirty="0"/>
              <a:t> 정렬을 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. </a:t>
            </a:r>
          </a:p>
          <a:p>
            <a:pPr lvl="2" eaLnBrk="1" hangingPunct="1">
              <a:buNone/>
            </a:pP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FF0000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dirty="0"/>
              <a:t>L</a:t>
            </a:r>
            <a:r>
              <a:rPr lang="ko-KR" altLang="en-US" dirty="0"/>
              <a:t>은 오른쪽으로 움직이면서 </a:t>
            </a:r>
            <a:r>
              <a:rPr lang="ko-KR" altLang="en-US" dirty="0" err="1"/>
              <a:t>피봇보다</a:t>
            </a:r>
            <a:r>
              <a:rPr lang="ko-KR" altLang="en-US" dirty="0"/>
              <a:t> 크거나 같은 </a:t>
            </a:r>
            <a:r>
              <a:rPr lang="ko-KR" altLang="en-US" dirty="0" smtClean="0"/>
              <a:t>원소인 </a:t>
            </a:r>
            <a:r>
              <a:rPr lang="en-US" altLang="ko-KR" dirty="0"/>
              <a:t>30</a:t>
            </a:r>
            <a:r>
              <a:rPr lang="ko-KR" altLang="en-US" dirty="0"/>
              <a:t>을 찾고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R</a:t>
            </a:r>
            <a:r>
              <a:rPr lang="ko-KR" altLang="en-US" dirty="0"/>
              <a:t>은 왼쪽으로 움직이면서 </a:t>
            </a:r>
            <a:r>
              <a:rPr lang="ko-KR" altLang="en-US" dirty="0" err="1"/>
              <a:t>피봇보다</a:t>
            </a:r>
            <a:r>
              <a:rPr lang="ko-KR" altLang="en-US" dirty="0"/>
              <a:t> 작은 원소인 </a:t>
            </a:r>
            <a:r>
              <a:rPr lang="en-US" altLang="ko-KR" dirty="0"/>
              <a:t>8</a:t>
            </a:r>
            <a:r>
              <a:rPr lang="ko-KR" altLang="en-US" dirty="0"/>
              <a:t>을 </a:t>
            </a:r>
            <a:r>
              <a:rPr lang="ko-KR" altLang="en-US" dirty="0" smtClean="0"/>
              <a:t>찾음</a:t>
            </a:r>
            <a:r>
              <a:rPr lang="en-US" altLang="ko-KR" dirty="0" smtClean="0"/>
              <a:t>. </a:t>
            </a:r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③ </a:t>
            </a:r>
            <a:r>
              <a:rPr lang="en-US" altLang="ko-KR" dirty="0"/>
              <a:t>L</a:t>
            </a:r>
            <a:r>
              <a:rPr lang="ko-KR" altLang="en-US" dirty="0"/>
              <a:t>이 찾은 </a:t>
            </a:r>
            <a:r>
              <a:rPr lang="en-US" altLang="ko-KR" dirty="0"/>
              <a:t>30</a:t>
            </a:r>
            <a:r>
              <a:rPr lang="ko-KR" altLang="en-US" dirty="0"/>
              <a:t>과 </a:t>
            </a:r>
            <a:r>
              <a:rPr lang="en-US" altLang="ko-KR" dirty="0"/>
              <a:t>R</a:t>
            </a:r>
            <a:r>
              <a:rPr lang="ko-KR" altLang="en-US" dirty="0"/>
              <a:t>이 </a:t>
            </a:r>
            <a:r>
              <a:rPr lang="ko-KR" altLang="en-US" dirty="0" smtClean="0"/>
              <a:t>찾은 </a:t>
            </a:r>
            <a:r>
              <a:rPr lang="en-US" altLang="ko-KR" dirty="0" smtClean="0"/>
              <a:t>8</a:t>
            </a:r>
            <a:r>
              <a:rPr lang="ko-KR" altLang="en-US" dirty="0"/>
              <a:t>을 서로 자리를 교환한 후 현재 위치에서 </a:t>
            </a:r>
            <a:r>
              <a:rPr lang="en-US" altLang="ko-KR" dirty="0"/>
              <a:t>L</a:t>
            </a:r>
            <a:r>
              <a:rPr lang="ko-KR" altLang="en-US" dirty="0"/>
              <a:t>은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다시 </a:t>
            </a:r>
            <a:r>
              <a:rPr lang="ko-KR" altLang="en-US" dirty="0"/>
              <a:t>오른쪽으로 움직이면서 </a:t>
            </a:r>
            <a:r>
              <a:rPr lang="ko-KR" altLang="en-US" dirty="0" err="1"/>
              <a:t>피봇보다</a:t>
            </a:r>
            <a:r>
              <a:rPr lang="ko-KR" altLang="en-US" dirty="0"/>
              <a:t> 크거나 같은 </a:t>
            </a:r>
            <a:r>
              <a:rPr lang="ko-KR" altLang="en-US" dirty="0" smtClean="0"/>
              <a:t>원소</a:t>
            </a:r>
            <a:r>
              <a:rPr lang="en-US" altLang="ko-KR" dirty="0" smtClean="0"/>
              <a:t>69</a:t>
            </a:r>
            <a:r>
              <a:rPr lang="ko-KR" altLang="en-US" dirty="0"/>
              <a:t>를 찾고 </a:t>
            </a:r>
            <a:r>
              <a:rPr lang="en-US" altLang="ko-KR" dirty="0"/>
              <a:t>R</a:t>
            </a:r>
            <a:r>
              <a:rPr lang="ko-KR" altLang="en-US" dirty="0" smtClean="0"/>
              <a:t>은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 </a:t>
            </a:r>
            <a:r>
              <a:rPr lang="ko-KR" altLang="en-US" dirty="0" err="1"/>
              <a:t>피봇보다</a:t>
            </a:r>
            <a:r>
              <a:rPr lang="ko-KR" altLang="en-US" dirty="0"/>
              <a:t> 작은 원소를 </a:t>
            </a:r>
            <a:r>
              <a:rPr lang="ko-KR" altLang="en-US" dirty="0" smtClean="0"/>
              <a:t>찾음</a:t>
            </a:r>
            <a:r>
              <a:rPr lang="en-US" altLang="ko-KR" dirty="0" smtClean="0"/>
              <a:t>. </a:t>
            </a:r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④</a:t>
            </a:r>
            <a:r>
              <a:rPr lang="en-US" altLang="ko-KR" dirty="0" smtClean="0"/>
              <a:t> </a:t>
            </a:r>
            <a:r>
              <a:rPr lang="en-US" altLang="ko-KR" dirty="0"/>
              <a:t>R</a:t>
            </a:r>
            <a:r>
              <a:rPr lang="ko-KR" altLang="en-US" dirty="0"/>
              <a:t>이 원소 </a:t>
            </a:r>
            <a:r>
              <a:rPr lang="en-US" altLang="ko-KR" dirty="0"/>
              <a:t>69</a:t>
            </a:r>
            <a:r>
              <a:rPr lang="ko-KR" altLang="en-US" dirty="0"/>
              <a:t>에서 </a:t>
            </a:r>
            <a:r>
              <a:rPr lang="en-US" altLang="ko-KR" dirty="0"/>
              <a:t>L</a:t>
            </a:r>
            <a:r>
              <a:rPr lang="ko-KR" altLang="en-US" dirty="0"/>
              <a:t>과 만나 더 이상 진행할 수 없는 </a:t>
            </a:r>
            <a:r>
              <a:rPr lang="ko-KR" altLang="en-US" dirty="0" smtClean="0"/>
              <a:t>상태가 </a:t>
            </a:r>
            <a:r>
              <a:rPr lang="ko-KR" altLang="en-US" dirty="0"/>
              <a:t>되었으므로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⑤</a:t>
            </a:r>
            <a:r>
              <a:rPr lang="en-US" altLang="ko-KR" dirty="0" smtClean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69</a:t>
            </a:r>
            <a:r>
              <a:rPr lang="ko-KR" altLang="en-US" dirty="0"/>
              <a:t>를 </a:t>
            </a:r>
            <a:r>
              <a:rPr lang="ko-KR" altLang="en-US" dirty="0" err="1"/>
              <a:t>피봇과</a:t>
            </a:r>
            <a:r>
              <a:rPr lang="ko-KR" altLang="en-US" dirty="0"/>
              <a:t> 교환하고 </a:t>
            </a:r>
            <a:r>
              <a:rPr lang="ko-KR" altLang="en-US" dirty="0" err="1"/>
              <a:t>피봇</a:t>
            </a:r>
            <a:r>
              <a:rPr lang="ko-KR" altLang="en-US" dirty="0"/>
              <a:t> 원소 </a:t>
            </a:r>
            <a:r>
              <a:rPr lang="en-US" altLang="ko-KR" dirty="0"/>
              <a:t>16</a:t>
            </a:r>
            <a:r>
              <a:rPr lang="ko-KR" altLang="en-US" dirty="0"/>
              <a:t>의 위치를 </a:t>
            </a:r>
            <a:r>
              <a:rPr lang="ko-KR" altLang="en-US" dirty="0" smtClean="0"/>
              <a:t>확정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1079500"/>
            <a:ext cx="4657725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9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ko-KR" altLang="en-US" dirty="0" smtClean="0"/>
              <a:t>⑶ </a:t>
            </a:r>
            <a:r>
              <a:rPr lang="en-US" altLang="ko-KR" dirty="0" smtClean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위치가 확정된 </a:t>
            </a:r>
            <a:r>
              <a:rPr lang="ko-KR" altLang="en-US" dirty="0" err="1"/>
              <a:t>피봇</a:t>
            </a:r>
            <a:r>
              <a:rPr lang="ko-KR" altLang="en-US" dirty="0"/>
              <a:t> </a:t>
            </a:r>
            <a:r>
              <a:rPr lang="en-US" altLang="ko-KR" dirty="0"/>
              <a:t>16</a:t>
            </a:r>
            <a:r>
              <a:rPr lang="ko-KR" altLang="en-US" dirty="0"/>
              <a:t>을 기준으로 새로 생긴 왼쪽 </a:t>
            </a:r>
            <a:r>
              <a:rPr lang="ko-KR" altLang="en-US" dirty="0" smtClean="0"/>
              <a:t>부분집합에서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퀵</a:t>
            </a:r>
            <a:r>
              <a:rPr lang="ko-KR" altLang="en-US" dirty="0" smtClean="0"/>
              <a:t> </a:t>
            </a:r>
            <a:r>
              <a:rPr lang="ko-KR" altLang="en-US" dirty="0"/>
              <a:t>정렬을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 </a:t>
            </a:r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r>
              <a:rPr lang="en-US" altLang="ko-KR" dirty="0" smtClean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10</a:t>
            </a:r>
            <a:r>
              <a:rPr lang="ko-KR" altLang="en-US" dirty="0"/>
              <a:t>을 </a:t>
            </a:r>
            <a:r>
              <a:rPr lang="ko-KR" altLang="en-US" dirty="0" err="1"/>
              <a:t>피봇으로</a:t>
            </a:r>
            <a:r>
              <a:rPr lang="ko-KR" altLang="en-US" dirty="0"/>
              <a:t> 선택하고 </a:t>
            </a:r>
            <a:r>
              <a:rPr lang="en-US" altLang="ko-KR" dirty="0"/>
              <a:t>L</a:t>
            </a:r>
            <a:r>
              <a:rPr lang="ko-KR" altLang="en-US" dirty="0"/>
              <a:t>은 오른쪽으로 </a:t>
            </a:r>
            <a:r>
              <a:rPr lang="ko-KR" altLang="en-US" dirty="0" smtClean="0"/>
              <a:t>움직이면서 </a:t>
            </a:r>
            <a:r>
              <a:rPr lang="ko-KR" altLang="en-US" dirty="0" err="1"/>
              <a:t>피봇보다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크거나 </a:t>
            </a:r>
            <a:r>
              <a:rPr lang="ko-KR" altLang="en-US" dirty="0"/>
              <a:t>같은 원소를</a:t>
            </a:r>
            <a:r>
              <a:rPr lang="en-US" altLang="ko-KR" dirty="0"/>
              <a:t>, R</a:t>
            </a:r>
            <a:r>
              <a:rPr lang="ko-KR" altLang="en-US" dirty="0"/>
              <a:t>은 </a:t>
            </a:r>
            <a:r>
              <a:rPr lang="ko-KR" altLang="en-US" dirty="0" smtClean="0"/>
              <a:t>왼쪽으로 </a:t>
            </a:r>
            <a:r>
              <a:rPr lang="ko-KR" altLang="en-US" dirty="0"/>
              <a:t>움직이면서 </a:t>
            </a:r>
            <a:r>
              <a:rPr lang="ko-KR" altLang="en-US" dirty="0" err="1"/>
              <a:t>피봇보다</a:t>
            </a:r>
            <a:r>
              <a:rPr lang="ko-KR" altLang="en-US" dirty="0"/>
              <a:t> </a:t>
            </a:r>
            <a:r>
              <a:rPr lang="ko-KR" altLang="en-US" dirty="0" smtClean="0"/>
              <a:t>작은 원소를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찾음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②</a:t>
            </a:r>
            <a:r>
              <a:rPr lang="en-US" altLang="ko-KR" dirty="0" smtClean="0"/>
              <a:t> </a:t>
            </a:r>
            <a:r>
              <a:rPr lang="en-US" altLang="ko-KR" dirty="0"/>
              <a:t>L</a:t>
            </a:r>
            <a:r>
              <a:rPr lang="ko-KR" altLang="en-US" dirty="0"/>
              <a:t>이 찾은 </a:t>
            </a:r>
            <a:r>
              <a:rPr lang="en-US" altLang="ko-KR" dirty="0"/>
              <a:t>10</a:t>
            </a:r>
            <a:r>
              <a:rPr lang="ko-KR" altLang="en-US" dirty="0"/>
              <a:t>과 </a:t>
            </a:r>
            <a:r>
              <a:rPr lang="en-US" altLang="ko-KR" dirty="0"/>
              <a:t>R</a:t>
            </a:r>
            <a:r>
              <a:rPr lang="ko-KR" altLang="en-US" dirty="0"/>
              <a:t>이 찾은 </a:t>
            </a:r>
            <a:r>
              <a:rPr lang="en-US" altLang="ko-KR" dirty="0"/>
              <a:t>8</a:t>
            </a:r>
            <a:r>
              <a:rPr lang="ko-KR" altLang="en-US" dirty="0"/>
              <a:t>을 서로 </a:t>
            </a:r>
            <a:r>
              <a:rPr lang="ko-KR" altLang="en-US" dirty="0" smtClean="0"/>
              <a:t>교환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③</a:t>
            </a:r>
            <a:r>
              <a:rPr lang="en-US" altLang="ko-KR" dirty="0" smtClean="0"/>
              <a:t> </a:t>
            </a:r>
            <a:r>
              <a:rPr lang="ko-KR" altLang="en-US" dirty="0"/>
              <a:t>현재 위치에서 </a:t>
            </a:r>
            <a:r>
              <a:rPr lang="en-US" altLang="ko-KR" dirty="0" smtClean="0"/>
              <a:t>L</a:t>
            </a:r>
            <a:r>
              <a:rPr lang="ko-KR" altLang="en-US" dirty="0"/>
              <a:t>은 다시 </a:t>
            </a:r>
            <a:r>
              <a:rPr lang="ko-KR" altLang="en-US" dirty="0" smtClean="0"/>
              <a:t>오른쪽으로 </a:t>
            </a:r>
            <a:r>
              <a:rPr lang="ko-KR" altLang="en-US" dirty="0"/>
              <a:t>움직이다가 원소 </a:t>
            </a:r>
            <a:r>
              <a:rPr lang="en-US" altLang="ko-KR" dirty="0"/>
              <a:t>10</a:t>
            </a:r>
            <a:r>
              <a:rPr lang="ko-KR" altLang="en-US" dirty="0"/>
              <a:t>에서 </a:t>
            </a:r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ko-KR" altLang="en-US" dirty="0" smtClean="0"/>
              <a:t>만나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서 </a:t>
            </a:r>
            <a:r>
              <a:rPr lang="ko-KR" altLang="en-US" dirty="0"/>
              <a:t>멈추게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더 이상 진행할 </a:t>
            </a:r>
            <a:r>
              <a:rPr lang="ko-KR" altLang="en-US" dirty="0"/>
              <a:t>수 없는 상태가 되었으므로</a:t>
            </a:r>
            <a:r>
              <a:rPr lang="en-US" altLang="ko-KR" dirty="0" smtClean="0"/>
              <a:t>, </a:t>
            </a:r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④</a:t>
            </a:r>
            <a:r>
              <a:rPr lang="en-US" altLang="ko-KR" dirty="0" smtClean="0"/>
              <a:t> </a:t>
            </a:r>
            <a:r>
              <a:rPr lang="en-US" altLang="ko-KR" dirty="0"/>
              <a:t>R</a:t>
            </a:r>
            <a:r>
              <a:rPr lang="ko-KR" altLang="en-US" dirty="0"/>
              <a:t>의 원소와 </a:t>
            </a:r>
            <a:r>
              <a:rPr lang="ko-KR" altLang="en-US" dirty="0" err="1"/>
              <a:t>피봇을</a:t>
            </a:r>
            <a:r>
              <a:rPr lang="ko-KR" altLang="en-US" dirty="0"/>
              <a:t> 교환하고 </a:t>
            </a:r>
            <a:r>
              <a:rPr lang="ko-KR" altLang="en-US" dirty="0" err="1" smtClean="0"/>
              <a:t>피봇</a:t>
            </a:r>
            <a:r>
              <a:rPr lang="ko-KR" altLang="en-US" dirty="0" smtClean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10</a:t>
            </a:r>
            <a:r>
              <a:rPr lang="ko-KR" altLang="en-US" dirty="0"/>
              <a:t>의 위치를 확정한다</a:t>
            </a:r>
            <a:r>
              <a:rPr lang="en-US" altLang="ko-KR" dirty="0"/>
              <a:t>(</a:t>
            </a:r>
            <a:r>
              <a:rPr lang="ko-KR" altLang="en-US" dirty="0"/>
              <a:t>이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에는 </a:t>
            </a:r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ko-KR" altLang="en-US" dirty="0" err="1"/>
              <a:t>피봇</a:t>
            </a:r>
            <a:r>
              <a:rPr lang="ko-KR" altLang="en-US" dirty="0"/>
              <a:t> 위치가 </a:t>
            </a:r>
            <a:r>
              <a:rPr lang="ko-KR" altLang="en-US" dirty="0" smtClean="0"/>
              <a:t>같았으므로</a:t>
            </a:r>
            <a:r>
              <a:rPr lang="en-US" altLang="ko-KR" dirty="0" smtClean="0"/>
              <a:t>, </a:t>
            </a:r>
            <a:r>
              <a:rPr lang="ko-KR" altLang="en-US" dirty="0"/>
              <a:t>자리를 교환하기 전과 후의 </a:t>
            </a:r>
            <a:r>
              <a:rPr lang="ko-KR" altLang="en-US" dirty="0" smtClean="0"/>
              <a:t>상태가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 같음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2190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7" y="1128756"/>
            <a:ext cx="488632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92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ko-KR" altLang="en-US" dirty="0" smtClean="0"/>
              <a:t>⑷ </a:t>
            </a:r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err="1"/>
              <a:t>피봇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의 왼쪽 부분집합은 원소가 한 개이므로 </a:t>
            </a:r>
            <a:r>
              <a:rPr lang="ko-KR" altLang="en-US" dirty="0" err="1"/>
              <a:t>퀵</a:t>
            </a:r>
            <a:r>
              <a:rPr lang="ko-KR" altLang="en-US" dirty="0"/>
              <a:t> 정렬을 </a:t>
            </a:r>
            <a:r>
              <a:rPr lang="ko-KR" altLang="en-US" dirty="0" err="1" smtClean="0"/>
              <a:t>수행하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지 </a:t>
            </a:r>
            <a:r>
              <a:rPr lang="ko-KR" altLang="en-US" dirty="0"/>
              <a:t>않고</a:t>
            </a:r>
            <a:r>
              <a:rPr lang="en-US" altLang="ko-KR" dirty="0"/>
              <a:t>, </a:t>
            </a:r>
            <a:r>
              <a:rPr lang="ko-KR" altLang="en-US" dirty="0"/>
              <a:t>오른쪽 </a:t>
            </a:r>
            <a:r>
              <a:rPr lang="ko-KR" altLang="en-US" dirty="0" smtClean="0"/>
              <a:t>부분집합은 공집합이므로 </a:t>
            </a:r>
            <a:r>
              <a:rPr lang="ko-KR" altLang="en-US" dirty="0"/>
              <a:t>역시 </a:t>
            </a:r>
            <a:r>
              <a:rPr lang="ko-KR" altLang="en-US" dirty="0" err="1"/>
              <a:t>퀵</a:t>
            </a:r>
            <a:r>
              <a:rPr lang="ko-KR" altLang="en-US" dirty="0"/>
              <a:t> 정렬을 수행하지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이제 </a:t>
            </a:r>
            <a:r>
              <a:rPr lang="en-US" altLang="ko-KR" dirty="0"/>
              <a:t>[2]</a:t>
            </a:r>
            <a:r>
              <a:rPr lang="ko-KR" altLang="en-US" dirty="0"/>
              <a:t>에서 </a:t>
            </a:r>
            <a:r>
              <a:rPr lang="ko-KR" altLang="en-US" dirty="0" err="1"/>
              <a:t>피봇이었던</a:t>
            </a:r>
            <a:r>
              <a:rPr lang="ko-KR" altLang="en-US" dirty="0"/>
              <a:t> 원소 </a:t>
            </a:r>
            <a:r>
              <a:rPr lang="en-US" altLang="ko-KR" dirty="0"/>
              <a:t>16</a:t>
            </a:r>
            <a:r>
              <a:rPr lang="ko-KR" altLang="en-US" dirty="0"/>
              <a:t>의 오른쪽 </a:t>
            </a:r>
            <a:r>
              <a:rPr lang="ko-KR" altLang="en-US" dirty="0" smtClean="0"/>
              <a:t>부분집합에 대해서 </a:t>
            </a:r>
            <a:r>
              <a:rPr lang="ko-KR" altLang="en-US" dirty="0" err="1"/>
              <a:t>퀵</a:t>
            </a:r>
            <a:r>
              <a:rPr lang="ko-KR" altLang="en-US" dirty="0"/>
              <a:t> </a:t>
            </a:r>
            <a:r>
              <a:rPr lang="ko-KR" altLang="en-US" dirty="0" smtClean="0"/>
              <a:t>정렬을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수행</a:t>
            </a:r>
            <a:endParaRPr lang="en-US" altLang="ko-KR" dirty="0"/>
          </a:p>
          <a:p>
            <a:pPr lvl="2" eaLnBrk="1" hangingPunct="1">
              <a:buNone/>
            </a:pP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r>
              <a:rPr lang="en-US" altLang="ko-KR" dirty="0" smtClean="0"/>
              <a:t> </a:t>
            </a:r>
            <a:r>
              <a:rPr lang="ko-KR" altLang="en-US" dirty="0"/>
              <a:t>오른쪽 부분집합의 원소가 네 개이므로 가운데 있는 원소 </a:t>
            </a:r>
            <a:r>
              <a:rPr lang="en-US" altLang="ko-KR" dirty="0"/>
              <a:t>30</a:t>
            </a:r>
            <a:r>
              <a:rPr lang="ko-KR" altLang="en-US" dirty="0"/>
              <a:t>을 </a:t>
            </a:r>
            <a:r>
              <a:rPr lang="ko-KR" altLang="en-US" dirty="0" err="1" smtClean="0"/>
              <a:t>피봇으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로 선택</a:t>
            </a:r>
            <a:r>
              <a:rPr lang="en-US" altLang="ko-KR" dirty="0" smtClean="0"/>
              <a:t>. </a:t>
            </a:r>
            <a:r>
              <a:rPr lang="en-US" altLang="ko-KR" dirty="0"/>
              <a:t>L</a:t>
            </a:r>
            <a:r>
              <a:rPr lang="ko-KR" altLang="en-US" dirty="0"/>
              <a:t>은 </a:t>
            </a:r>
            <a:r>
              <a:rPr lang="ko-KR" altLang="en-US" dirty="0" smtClean="0"/>
              <a:t>오른쪽으로 이동하면서 </a:t>
            </a:r>
            <a:r>
              <a:rPr lang="ko-KR" altLang="en-US" dirty="0" err="1"/>
              <a:t>피봇보다</a:t>
            </a:r>
            <a:r>
              <a:rPr lang="ko-KR" altLang="en-US" dirty="0"/>
              <a:t> 크거나 같은 원소를 찾고</a:t>
            </a:r>
            <a:r>
              <a:rPr lang="en-US" altLang="ko-KR" dirty="0" smtClean="0"/>
              <a:t>,</a:t>
            </a:r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dirty="0"/>
              <a:t>R</a:t>
            </a:r>
            <a:r>
              <a:rPr lang="ko-KR" altLang="en-US" dirty="0"/>
              <a:t>은 왼쪽으로 움직이면서 </a:t>
            </a:r>
            <a:r>
              <a:rPr lang="ko-KR" altLang="en-US" dirty="0" err="1"/>
              <a:t>피봇보다</a:t>
            </a:r>
            <a:r>
              <a:rPr lang="ko-KR" altLang="en-US" dirty="0"/>
              <a:t> 작은 원소를 </a:t>
            </a:r>
            <a:r>
              <a:rPr lang="ko-KR" altLang="en-US" dirty="0" smtClean="0"/>
              <a:t>찾음</a:t>
            </a:r>
            <a:endParaRPr lang="en-US" altLang="ko-KR" dirty="0"/>
          </a:p>
          <a:p>
            <a:pPr lvl="2" eaLnBrk="1" hangingPunct="1">
              <a:buNone/>
            </a:pP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FF0000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dirty="0"/>
              <a:t>L</a:t>
            </a:r>
            <a:r>
              <a:rPr lang="ko-KR" altLang="en-US" dirty="0"/>
              <a:t>이 찾은 </a:t>
            </a:r>
            <a:r>
              <a:rPr lang="en-US" altLang="ko-KR" dirty="0"/>
              <a:t>69</a:t>
            </a:r>
            <a:r>
              <a:rPr lang="ko-KR" altLang="en-US" dirty="0"/>
              <a:t>와 </a:t>
            </a:r>
            <a:r>
              <a:rPr lang="en-US" altLang="ko-KR" dirty="0"/>
              <a:t>R</a:t>
            </a:r>
            <a:r>
              <a:rPr lang="ko-KR" altLang="en-US" dirty="0"/>
              <a:t>이 찾은 </a:t>
            </a:r>
            <a:r>
              <a:rPr lang="en-US" altLang="ko-KR" dirty="0"/>
              <a:t>22</a:t>
            </a:r>
            <a:r>
              <a:rPr lang="ko-KR" altLang="en-US" dirty="0"/>
              <a:t>를 서로 </a:t>
            </a:r>
            <a:r>
              <a:rPr lang="ko-KR" altLang="en-US" dirty="0" smtClean="0"/>
              <a:t>교환</a:t>
            </a:r>
            <a:r>
              <a:rPr lang="en-US" altLang="ko-KR" dirty="0" smtClean="0"/>
              <a:t>. </a:t>
            </a:r>
            <a:r>
              <a:rPr lang="ko-KR" altLang="en-US" dirty="0"/>
              <a:t>현재 위치에서 다시 </a:t>
            </a:r>
            <a:r>
              <a:rPr lang="en-US" altLang="ko-KR" dirty="0"/>
              <a:t>L</a:t>
            </a:r>
            <a:r>
              <a:rPr lang="ko-KR" altLang="en-US" dirty="0"/>
              <a:t>은 </a:t>
            </a:r>
            <a:r>
              <a:rPr lang="ko-KR" altLang="en-US" dirty="0" err="1" smtClean="0"/>
              <a:t>피봇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보다 </a:t>
            </a:r>
            <a:r>
              <a:rPr lang="ko-KR" altLang="en-US" dirty="0"/>
              <a:t>크거나 같은 </a:t>
            </a:r>
            <a:r>
              <a:rPr lang="ko-KR" altLang="en-US" dirty="0" smtClean="0"/>
              <a:t>원소를 </a:t>
            </a:r>
            <a:r>
              <a:rPr lang="ko-KR" altLang="en-US" dirty="0"/>
              <a:t>찾아 오른쪽으로 움직이고 </a:t>
            </a:r>
            <a:r>
              <a:rPr lang="en-US" altLang="ko-KR" dirty="0"/>
              <a:t>R</a:t>
            </a:r>
            <a:r>
              <a:rPr lang="ko-KR" altLang="en-US" dirty="0"/>
              <a:t>은 </a:t>
            </a:r>
            <a:r>
              <a:rPr lang="ko-KR" altLang="en-US" dirty="0" err="1"/>
              <a:t>피봇보다</a:t>
            </a:r>
            <a:r>
              <a:rPr lang="ko-KR" altLang="en-US" dirty="0"/>
              <a:t> </a:t>
            </a:r>
            <a:r>
              <a:rPr lang="ko-KR" altLang="en-US" dirty="0" smtClean="0"/>
              <a:t>작은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 </a:t>
            </a:r>
            <a:r>
              <a:rPr lang="ko-KR" altLang="en-US" dirty="0"/>
              <a:t>원소를 찾아 왼쪽으로 </a:t>
            </a:r>
            <a:r>
              <a:rPr lang="ko-KR" altLang="en-US" dirty="0" smtClean="0"/>
              <a:t>움직이다가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r>
              <a:rPr lang="ko-KR" altLang="en-US" dirty="0" smtClean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30</a:t>
            </a:r>
            <a:r>
              <a:rPr lang="ko-KR" altLang="en-US" dirty="0"/>
              <a:t>에서 </a:t>
            </a:r>
            <a:r>
              <a:rPr lang="en-US" altLang="ko-KR" dirty="0"/>
              <a:t>L</a:t>
            </a:r>
            <a:r>
              <a:rPr lang="ko-KR" altLang="en-US" dirty="0"/>
              <a:t>과 </a:t>
            </a:r>
            <a:r>
              <a:rPr lang="en-US" altLang="ko-KR" dirty="0"/>
              <a:t>R</a:t>
            </a:r>
            <a:r>
              <a:rPr lang="ko-KR" altLang="en-US" dirty="0"/>
              <a:t>이 만나 </a:t>
            </a:r>
            <a:r>
              <a:rPr lang="ko-KR" altLang="en-US" dirty="0" smtClean="0"/>
              <a:t>멈춤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더 </a:t>
            </a:r>
            <a:r>
              <a:rPr lang="ko-KR" altLang="en-US" dirty="0"/>
              <a:t>이상 진행할 수 </a:t>
            </a:r>
            <a:r>
              <a:rPr lang="ko-KR" altLang="en-US" dirty="0" smtClean="0"/>
              <a:t>없으므로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r>
              <a:rPr lang="ko-KR" altLang="en-US" dirty="0" smtClean="0"/>
              <a:t> </a:t>
            </a:r>
            <a:r>
              <a:rPr lang="en-US" altLang="ko-KR" dirty="0"/>
              <a:t>R</a:t>
            </a:r>
            <a:r>
              <a:rPr lang="ko-KR" altLang="en-US" dirty="0"/>
              <a:t>의 원소와 </a:t>
            </a:r>
            <a:r>
              <a:rPr lang="ko-KR" altLang="en-US" dirty="0" err="1"/>
              <a:t>피봇을</a:t>
            </a:r>
            <a:r>
              <a:rPr lang="ko-KR" altLang="en-US" dirty="0"/>
              <a:t> 교환하고 </a:t>
            </a:r>
            <a:r>
              <a:rPr lang="ko-KR" altLang="en-US" dirty="0" err="1"/>
              <a:t>피봇</a:t>
            </a:r>
            <a:r>
              <a:rPr lang="ko-KR" altLang="en-US" dirty="0"/>
              <a:t> </a:t>
            </a:r>
            <a:r>
              <a:rPr lang="ko-KR" altLang="en-US" dirty="0" smtClean="0"/>
              <a:t>원소</a:t>
            </a:r>
            <a:r>
              <a:rPr lang="en-US" altLang="ko-KR" dirty="0" smtClean="0"/>
              <a:t>30</a:t>
            </a:r>
            <a:r>
              <a:rPr lang="ko-KR" altLang="en-US" dirty="0"/>
              <a:t>의 위치가 </a:t>
            </a:r>
            <a:r>
              <a:rPr lang="ko-KR" altLang="en-US" dirty="0" smtClean="0"/>
              <a:t>확정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(</a:t>
            </a:r>
            <a:r>
              <a:rPr lang="ko-KR" altLang="en-US" dirty="0"/>
              <a:t>이 경우에 </a:t>
            </a:r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ko-KR" altLang="en-US" dirty="0" err="1"/>
              <a:t>피봇</a:t>
            </a:r>
            <a:r>
              <a:rPr lang="ko-KR" altLang="en-US" dirty="0"/>
              <a:t> 위치가 </a:t>
            </a:r>
            <a:r>
              <a:rPr lang="ko-KR" altLang="en-US" dirty="0" smtClean="0"/>
              <a:t>같았으므로</a:t>
            </a:r>
            <a:r>
              <a:rPr lang="en-US" altLang="ko-KR" dirty="0"/>
              <a:t>, </a:t>
            </a:r>
            <a:r>
              <a:rPr lang="ko-KR" altLang="en-US" dirty="0"/>
              <a:t>자리를 교환하기 전과 후의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상태가 같음</a:t>
            </a:r>
            <a:r>
              <a:rPr lang="en-US" altLang="ko-KR" dirty="0" smtClean="0"/>
              <a:t>).</a:t>
            </a:r>
            <a:endParaRPr lang="ko-KR" altLang="en-US" dirty="0" smtClean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8859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177877"/>
            <a:ext cx="53530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914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ko-KR" altLang="en-US" dirty="0" smtClean="0"/>
              <a:t>⑸ </a:t>
            </a:r>
            <a:r>
              <a:rPr lang="en-US" altLang="ko-KR" dirty="0"/>
              <a:t>5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err="1"/>
              <a:t>피봇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의 왼쪽 부분집합의 원소가 한 개이므로 </a:t>
            </a:r>
            <a:r>
              <a:rPr lang="ko-KR" altLang="en-US" dirty="0" err="1"/>
              <a:t>퀵</a:t>
            </a:r>
            <a:r>
              <a:rPr lang="ko-KR" altLang="en-US" dirty="0"/>
              <a:t> 정렬을 </a:t>
            </a:r>
            <a:r>
              <a:rPr lang="ko-KR" altLang="en-US" dirty="0" err="1" smtClean="0"/>
              <a:t>수행하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지 </a:t>
            </a:r>
            <a:r>
              <a:rPr lang="ko-KR" altLang="en-US" dirty="0"/>
              <a:t>않고</a:t>
            </a:r>
            <a:r>
              <a:rPr lang="en-US" altLang="ko-KR" dirty="0"/>
              <a:t>, </a:t>
            </a:r>
            <a:r>
              <a:rPr lang="ko-KR" altLang="en-US" dirty="0"/>
              <a:t>오른쪽 </a:t>
            </a:r>
            <a:r>
              <a:rPr lang="ko-KR" altLang="en-US" dirty="0" smtClean="0"/>
              <a:t>부분집합에 대해서 </a:t>
            </a:r>
            <a:r>
              <a:rPr lang="ko-KR" altLang="en-US" dirty="0" err="1"/>
              <a:t>퀵</a:t>
            </a:r>
            <a:r>
              <a:rPr lang="ko-KR" altLang="en-US" dirty="0"/>
              <a:t> 정렬을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pPr lvl="2" eaLnBrk="1" hangingPunct="1">
              <a:buNone/>
            </a:pPr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r>
              <a:rPr lang="en-US" altLang="ko-KR" dirty="0" smtClean="0"/>
              <a:t> </a:t>
            </a:r>
            <a:r>
              <a:rPr lang="ko-KR" altLang="en-US" dirty="0"/>
              <a:t>이때 </a:t>
            </a:r>
            <a:r>
              <a:rPr lang="ko-KR" altLang="en-US" dirty="0" err="1"/>
              <a:t>피봇은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을 선택하고 </a:t>
            </a:r>
            <a:r>
              <a:rPr lang="en-US" altLang="ko-KR" dirty="0"/>
              <a:t>L</a:t>
            </a:r>
            <a:r>
              <a:rPr lang="ko-KR" altLang="en-US" dirty="0"/>
              <a:t>은 오른쪽으로 움직이면서 </a:t>
            </a:r>
            <a:r>
              <a:rPr lang="ko-KR" altLang="en-US" dirty="0" err="1"/>
              <a:t>피봇보다</a:t>
            </a:r>
            <a:r>
              <a:rPr lang="ko-KR" altLang="en-US" dirty="0"/>
              <a:t> </a:t>
            </a:r>
            <a:r>
              <a:rPr lang="ko-KR" altLang="en-US" dirty="0" err="1" smtClean="0"/>
              <a:t>크거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나 </a:t>
            </a:r>
            <a:r>
              <a:rPr lang="ko-KR" altLang="en-US" dirty="0"/>
              <a:t>같은 원소를 찾고 </a:t>
            </a:r>
            <a:r>
              <a:rPr lang="en-US" altLang="ko-KR" dirty="0"/>
              <a:t>R</a:t>
            </a:r>
            <a:r>
              <a:rPr lang="ko-KR" altLang="en-US" dirty="0"/>
              <a:t>은 </a:t>
            </a:r>
            <a:r>
              <a:rPr lang="ko-KR" altLang="en-US" dirty="0" smtClean="0"/>
              <a:t>왼쪽으로 </a:t>
            </a:r>
            <a:r>
              <a:rPr lang="ko-KR" altLang="en-US" dirty="0"/>
              <a:t>움직이면서 </a:t>
            </a:r>
            <a:r>
              <a:rPr lang="ko-KR" altLang="en-US" dirty="0" err="1"/>
              <a:t>피봇보다</a:t>
            </a:r>
            <a:r>
              <a:rPr lang="ko-KR" altLang="en-US" dirty="0"/>
              <a:t> 작은 원소를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찾음</a:t>
            </a:r>
            <a:endParaRPr lang="en-US" altLang="ko-KR" dirty="0"/>
          </a:p>
          <a:p>
            <a:pPr lvl="2" eaLnBrk="1" hangingPunct="1">
              <a:buNone/>
            </a:pPr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FF0000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dirty="0"/>
              <a:t>L</a:t>
            </a:r>
            <a:r>
              <a:rPr lang="ko-KR" altLang="en-US" dirty="0"/>
              <a:t>과 </a:t>
            </a:r>
            <a:r>
              <a:rPr lang="en-US" altLang="ko-KR" dirty="0"/>
              <a:t>R</a:t>
            </a:r>
            <a:r>
              <a:rPr lang="ko-KR" altLang="en-US" dirty="0"/>
              <a:t>이 원소 </a:t>
            </a:r>
            <a:r>
              <a:rPr lang="en-US" altLang="ko-KR" dirty="0"/>
              <a:t>31</a:t>
            </a:r>
            <a:r>
              <a:rPr lang="ko-KR" altLang="en-US" dirty="0"/>
              <a:t>에서 만나 더 이상 진행하지 못하는 상태가 </a:t>
            </a:r>
            <a:r>
              <a:rPr lang="ko-KR" altLang="en-US" dirty="0" smtClean="0"/>
              <a:t>되어</a:t>
            </a:r>
            <a:endParaRPr lang="en-US" altLang="ko-KR" dirty="0"/>
          </a:p>
          <a:p>
            <a:pPr lvl="2" eaLnBrk="1" hangingPunct="1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r>
              <a:rPr lang="ko-KR" altLang="en-US" dirty="0" smtClean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31</a:t>
            </a:r>
            <a:r>
              <a:rPr lang="ko-KR" altLang="en-US" dirty="0"/>
              <a:t>을 </a:t>
            </a:r>
            <a:r>
              <a:rPr lang="ko-KR" altLang="en-US" dirty="0" err="1"/>
              <a:t>피봇과</a:t>
            </a:r>
            <a:r>
              <a:rPr lang="ko-KR" altLang="en-US" dirty="0"/>
              <a:t> 교환하여 위치를 </a:t>
            </a:r>
            <a:r>
              <a:rPr lang="ko-KR" altLang="en-US" dirty="0" smtClean="0"/>
              <a:t>확정</a:t>
            </a:r>
            <a:r>
              <a:rPr lang="en-US" altLang="ko-KR" dirty="0" smtClean="0"/>
              <a:t>(</a:t>
            </a:r>
            <a:r>
              <a:rPr lang="ko-KR" altLang="en-US" dirty="0"/>
              <a:t>이 경우에는 </a:t>
            </a:r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ko-KR" altLang="en-US" dirty="0" err="1"/>
              <a:t>피봇</a:t>
            </a:r>
            <a:r>
              <a:rPr lang="ko-KR" altLang="en-US" dirty="0"/>
              <a:t> </a:t>
            </a:r>
            <a:r>
              <a:rPr lang="ko-KR" altLang="en-US" dirty="0" smtClean="0"/>
              <a:t>위치가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 </a:t>
            </a:r>
            <a:r>
              <a:rPr lang="ko-KR" altLang="en-US" dirty="0"/>
              <a:t>같았으므로</a:t>
            </a:r>
            <a:r>
              <a:rPr lang="en-US" altLang="ko-KR" dirty="0"/>
              <a:t>, </a:t>
            </a:r>
            <a:r>
              <a:rPr lang="ko-KR" altLang="en-US" dirty="0"/>
              <a:t>자리를 </a:t>
            </a:r>
            <a:r>
              <a:rPr lang="ko-KR" altLang="en-US" dirty="0" smtClean="0"/>
              <a:t>교환하기 </a:t>
            </a:r>
            <a:r>
              <a:rPr lang="ko-KR" altLang="en-US" dirty="0"/>
              <a:t>전과 후의 상태가 </a:t>
            </a:r>
            <a:r>
              <a:rPr lang="ko-KR" altLang="en-US" dirty="0" smtClean="0"/>
              <a:t>같음</a:t>
            </a:r>
            <a:r>
              <a:rPr lang="en-US" altLang="ko-KR" dirty="0" smtClean="0"/>
              <a:t>).</a:t>
            </a:r>
            <a:endParaRPr lang="ko-KR" altLang="en-US" dirty="0" smtClean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899872"/>
            <a:ext cx="4199929" cy="28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30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정렬의 이해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1341438"/>
            <a:ext cx="65436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320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ko-KR" altLang="en-US" dirty="0" smtClean="0"/>
              <a:t>⑹ </a:t>
            </a:r>
            <a:r>
              <a:rPr lang="en-US" altLang="ko-KR" dirty="0"/>
              <a:t>6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err="1"/>
              <a:t>피봇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의 오른쪽 부분집합의 원소가 한 개이므로 </a:t>
            </a:r>
            <a:r>
              <a:rPr lang="ko-KR" altLang="en-US" dirty="0" err="1"/>
              <a:t>퀵</a:t>
            </a:r>
            <a:r>
              <a:rPr lang="ko-KR" altLang="en-US" dirty="0"/>
              <a:t> 정렬을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하지 </a:t>
            </a:r>
            <a:r>
              <a:rPr lang="ko-KR" altLang="en-US" dirty="0"/>
              <a:t>않지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. </a:t>
            </a:r>
            <a:r>
              <a:rPr lang="ko-KR" altLang="en-US" dirty="0"/>
              <a:t>모든 </a:t>
            </a:r>
            <a:r>
              <a:rPr lang="ko-KR" altLang="en-US" dirty="0" smtClean="0"/>
              <a:t>부분 집합의 </a:t>
            </a:r>
            <a:r>
              <a:rPr lang="ko-KR" altLang="en-US" dirty="0"/>
              <a:t>크기가 </a:t>
            </a:r>
            <a:r>
              <a:rPr lang="en-US" altLang="ko-KR" dirty="0"/>
              <a:t>1 </a:t>
            </a:r>
            <a:r>
              <a:rPr lang="ko-KR" altLang="en-US" dirty="0"/>
              <a:t>이하이므로 전체 </a:t>
            </a:r>
            <a:r>
              <a:rPr lang="ko-KR" altLang="en-US" dirty="0" err="1"/>
              <a:t>퀵</a:t>
            </a:r>
            <a:r>
              <a:rPr lang="ko-KR" altLang="en-US" dirty="0"/>
              <a:t> 정렬을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종료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228303"/>
            <a:ext cx="45910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38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퀵</a:t>
            </a:r>
            <a:r>
              <a:rPr lang="ko-KR" altLang="en-US" dirty="0" smtClean="0"/>
              <a:t> 정렬 알고리즘</a:t>
            </a:r>
            <a:endParaRPr lang="en-US" altLang="ko-KR" dirty="0" smtClean="0"/>
          </a:p>
          <a:p>
            <a:pPr lvl="1"/>
            <a:r>
              <a:rPr lang="ko-KR" altLang="en-US" dirty="0"/>
              <a:t>크기가 </a:t>
            </a:r>
            <a:r>
              <a:rPr lang="en-US" altLang="ko-KR" dirty="0"/>
              <a:t>n</a:t>
            </a:r>
            <a:r>
              <a:rPr lang="ko-KR" altLang="en-US" dirty="0"/>
              <a:t>인 배열 </a:t>
            </a:r>
            <a:r>
              <a:rPr lang="en-US" altLang="ko-KR" dirty="0"/>
              <a:t>a[ ]</a:t>
            </a:r>
            <a:r>
              <a:rPr lang="ko-KR" altLang="en-US" dirty="0"/>
              <a:t>의 원소를 </a:t>
            </a:r>
            <a:r>
              <a:rPr lang="ko-KR" altLang="en-US" dirty="0" err="1"/>
              <a:t>퀵</a:t>
            </a:r>
            <a:r>
              <a:rPr lang="ko-KR" altLang="en-US" dirty="0"/>
              <a:t> 정렬하는 </a:t>
            </a:r>
            <a:r>
              <a:rPr lang="ko-KR" altLang="en-US" dirty="0" smtClean="0"/>
              <a:t>알고리즘</a:t>
            </a:r>
          </a:p>
          <a:p>
            <a:endParaRPr lang="ko-KR" altLang="en-US" dirty="0" smtClean="0"/>
          </a:p>
        </p:txBody>
      </p:sp>
      <p:sp>
        <p:nvSpPr>
          <p:cNvPr id="471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891865"/>
            <a:ext cx="8307623" cy="254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/>
              <a:t>퀵</a:t>
            </a:r>
            <a:r>
              <a:rPr lang="ko-KR" altLang="en-US" dirty="0"/>
              <a:t> 정렬 알고리즘은 </a:t>
            </a:r>
            <a:r>
              <a:rPr lang="ko-KR" altLang="en-US" dirty="0" smtClean="0"/>
              <a:t>배열 </a:t>
            </a:r>
            <a:r>
              <a:rPr lang="en-US" altLang="ko-KR" dirty="0"/>
              <a:t>a[ ]</a:t>
            </a:r>
            <a:r>
              <a:rPr lang="ko-KR" altLang="en-US" dirty="0"/>
              <a:t>를 두 개로 분할하는 </a:t>
            </a:r>
            <a:r>
              <a:rPr lang="en-US" altLang="ko-KR" dirty="0"/>
              <a:t>partition ( ) </a:t>
            </a:r>
            <a:r>
              <a:rPr lang="ko-KR" altLang="en-US" dirty="0" smtClean="0"/>
              <a:t>연산이 필요</a:t>
            </a:r>
          </a:p>
        </p:txBody>
      </p:sp>
      <p:sp>
        <p:nvSpPr>
          <p:cNvPr id="471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74" y="1412776"/>
            <a:ext cx="7776864" cy="507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94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smtClean="0"/>
              <a:t>메모리 </a:t>
            </a:r>
            <a:r>
              <a:rPr lang="ko-KR" altLang="en-US" dirty="0"/>
              <a:t>사용공간 </a:t>
            </a:r>
          </a:p>
          <a:p>
            <a:pPr lvl="2" eaLnBrk="1" hangingPunct="1">
              <a:defRPr/>
            </a:pPr>
            <a:r>
              <a:rPr lang="en-US" altLang="ko-KR" dirty="0"/>
              <a:t>n</a:t>
            </a:r>
            <a:r>
              <a:rPr lang="ko-KR" altLang="en-US" dirty="0"/>
              <a:t>개의 원소에 대하여 </a:t>
            </a:r>
            <a:r>
              <a:rPr lang="en-US" altLang="ko-KR" dirty="0"/>
              <a:t>n</a:t>
            </a:r>
            <a:r>
              <a:rPr lang="ko-KR" altLang="en-US" dirty="0"/>
              <a:t>개의 메모리 사용</a:t>
            </a:r>
          </a:p>
          <a:p>
            <a:pPr lvl="1" eaLnBrk="1" hangingPunct="1">
              <a:defRPr/>
            </a:pPr>
            <a:r>
              <a:rPr lang="ko-KR" altLang="en-US" dirty="0"/>
              <a:t>연산 시간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dirty="0"/>
              <a:t>최선의 경우  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 err="1"/>
              <a:t>피봇에</a:t>
            </a:r>
            <a:r>
              <a:rPr lang="ko-KR" altLang="en-US" dirty="0"/>
              <a:t> 의해서 원소들이 왼쪽 부분 집합과 오른쪽 부분 집합으로 정확히 </a:t>
            </a:r>
            <a:r>
              <a:rPr lang="en-US" altLang="ko-KR" dirty="0"/>
              <a:t>n/2</a:t>
            </a:r>
            <a:r>
              <a:rPr lang="ko-KR" altLang="en-US" dirty="0"/>
              <a:t>개씩 </a:t>
            </a:r>
            <a:r>
              <a:rPr lang="en-US" altLang="ko-KR" dirty="0" smtClean="0"/>
              <a:t>2</a:t>
            </a:r>
            <a:r>
              <a:rPr lang="ko-KR" altLang="en-US" dirty="0" smtClean="0"/>
              <a:t>등분이 </a:t>
            </a:r>
            <a:r>
              <a:rPr lang="ko-KR" altLang="en-US" dirty="0"/>
              <a:t>되는 경우가 반복되어 수행 단계 수가 최소가 되는 경우</a:t>
            </a:r>
          </a:p>
          <a:p>
            <a:pPr lvl="2" eaLnBrk="1" hangingPunct="1">
              <a:spcBef>
                <a:spcPct val="35000"/>
              </a:spcBef>
              <a:spcAft>
                <a:spcPts val="100"/>
              </a:spcAft>
              <a:defRPr/>
            </a:pPr>
            <a:r>
              <a:rPr lang="ko-KR" altLang="en-US" dirty="0"/>
              <a:t>최악의 경우 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 err="1"/>
              <a:t>피봇에</a:t>
            </a:r>
            <a:r>
              <a:rPr lang="ko-KR" altLang="en-US" dirty="0"/>
              <a:t> 의해 원소들을 분할하였을 때 </a:t>
            </a:r>
            <a:r>
              <a:rPr lang="ko-KR" altLang="en-US" dirty="0" err="1"/>
              <a:t>한</a:t>
            </a:r>
            <a:r>
              <a:rPr lang="ko-KR" altLang="en-US" dirty="0" err="1" smtClean="0"/>
              <a:t>개와</a:t>
            </a:r>
            <a:r>
              <a:rPr lang="ko-KR" altLang="en-US" dirty="0" smtClean="0"/>
              <a:t> </a:t>
            </a:r>
            <a:r>
              <a:rPr lang="en-US" altLang="ko-KR" dirty="0"/>
              <a:t>n-1</a:t>
            </a:r>
            <a:r>
              <a:rPr lang="ko-KR" altLang="en-US" dirty="0"/>
              <a:t>개로 한쪽으로 치우쳐 분할되는 경우가 반복되어 수행 단계 수가 최대가 되는 경우</a:t>
            </a:r>
          </a:p>
          <a:p>
            <a:pPr lvl="2" eaLnBrk="1" hangingPunct="1">
              <a:spcBef>
                <a:spcPct val="30000"/>
              </a:spcBef>
              <a:spcAft>
                <a:spcPts val="200"/>
              </a:spcAft>
              <a:defRPr/>
            </a:pPr>
            <a:r>
              <a:rPr lang="ko-KR" altLang="en-US" dirty="0"/>
              <a:t>평균 시간 복잡도 </a:t>
            </a:r>
            <a:r>
              <a:rPr lang="en-US" altLang="ko-KR" dirty="0"/>
              <a:t>: O(</a:t>
            </a:r>
            <a:r>
              <a:rPr lang="en-US" altLang="ko-KR" i="1" dirty="0"/>
              <a:t>n 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i="1" dirty="0"/>
              <a:t>n</a:t>
            </a:r>
            <a:r>
              <a:rPr lang="en-US" altLang="ko-KR" dirty="0"/>
              <a:t>)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/>
              <a:t>같은 시간 복잡도를 가지는 다른 정렬 방법에 비해서 자리 교환 횟수를 줄임으로써 더 빨리 실행되어 실행 시간 성능이 좋은 정렬 방법임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91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퀵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퀵</a:t>
            </a:r>
            <a:r>
              <a:rPr lang="ko-KR" altLang="en-US" smtClean="0"/>
              <a:t> 정렬하기</a:t>
            </a:r>
            <a:r>
              <a:rPr lang="ko-KR" altLang="en-US" smtClean="0"/>
              <a:t> 프로그램 </a:t>
            </a:r>
            <a:r>
              <a:rPr lang="en-US" altLang="ko-KR" smtClean="0"/>
              <a:t>1</a:t>
            </a:r>
            <a:r>
              <a:rPr lang="ko-KR" altLang="en-US" smtClean="0"/>
              <a:t>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514p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퀵 정렬</a:t>
            </a: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50768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퀵</a:t>
            </a:r>
            <a:r>
              <a:rPr lang="ko-KR" altLang="en-US" smtClean="0"/>
              <a:t> 정렬하기</a:t>
            </a:r>
            <a:r>
              <a:rPr lang="ko-KR" altLang="en-US" smtClean="0"/>
              <a:t> 프로그램 </a:t>
            </a:r>
            <a:r>
              <a:rPr lang="en-US" altLang="ko-KR"/>
              <a:t>2</a:t>
            </a:r>
            <a:r>
              <a:rPr lang="ko-KR" altLang="en-US" smtClean="0"/>
              <a:t>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514p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2" eaLnBrk="1" hangingPunct="1"/>
            <a:r>
              <a:rPr lang="ko-KR" altLang="en-US"/>
              <a:t>피봇 위치를 첫째 </a:t>
            </a:r>
            <a:r>
              <a:rPr lang="ko-KR" altLang="en-US"/>
              <a:t>원소로 </a:t>
            </a:r>
            <a:r>
              <a:rPr lang="ko-KR" altLang="en-US" smtClean="0"/>
              <a:t>정하여 퀵 정렬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퀵 정렬</a:t>
            </a:r>
            <a:endParaRPr lang="ko-KR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3"/>
            <a:ext cx="4392488" cy="407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삽입 </a:t>
            </a:r>
            <a:r>
              <a:rPr lang="ko-KR" altLang="en-US" smtClean="0"/>
              <a:t>정렬</a:t>
            </a:r>
            <a:r>
              <a:rPr lang="en-US" altLang="ko-KR" baseline="30000" smtClean="0"/>
              <a:t>insert sort</a:t>
            </a:r>
            <a:r>
              <a:rPr lang="ko-KR" altLang="en-US" smtClean="0"/>
              <a:t>의 </a:t>
            </a:r>
            <a:r>
              <a:rPr lang="ko-KR" altLang="en-US" dirty="0" smtClean="0"/>
              <a:t>이해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정렬되어있는 부분집합에 정렬할 새로운 원소의 위치를 찾아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삽입하는 </a:t>
            </a:r>
            <a:r>
              <a:rPr lang="ko-KR" altLang="en-US" dirty="0"/>
              <a:t>방법</a:t>
            </a:r>
          </a:p>
          <a:p>
            <a:pPr lvl="1" eaLnBrk="1" hangingPunct="1">
              <a:defRPr/>
            </a:pPr>
            <a:r>
              <a:rPr lang="ko-KR" altLang="en-US" dirty="0"/>
              <a:t>정렬할 자료를 두 개의 부분집합 </a:t>
            </a:r>
            <a:r>
              <a:rPr lang="en-US" altLang="ko-KR" dirty="0" err="1" smtClean="0"/>
              <a:t>S</a:t>
            </a:r>
            <a:r>
              <a:rPr lang="en-US" altLang="ko-KR" baseline="30000" dirty="0" err="1" smtClean="0"/>
              <a:t>Sorted</a:t>
            </a:r>
            <a:r>
              <a:rPr lang="en-US" altLang="ko-KR" baseline="30000" dirty="0" smtClean="0"/>
              <a:t> Subset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U</a:t>
            </a:r>
            <a:r>
              <a:rPr lang="en-US" altLang="ko-KR" baseline="30000" dirty="0" err="1" smtClean="0"/>
              <a:t>Unsorted</a:t>
            </a:r>
            <a:r>
              <a:rPr lang="en-US" altLang="ko-KR" baseline="30000" dirty="0" smtClean="0"/>
              <a:t> Subset</a:t>
            </a:r>
            <a:r>
              <a:rPr lang="ko-KR" altLang="en-US" dirty="0" smtClean="0"/>
              <a:t>로 </a:t>
            </a:r>
            <a:r>
              <a:rPr lang="ko-KR" altLang="en-US" dirty="0"/>
              <a:t>가정</a:t>
            </a:r>
          </a:p>
          <a:p>
            <a:pPr lvl="2" eaLnBrk="1" hangingPunct="1">
              <a:defRPr/>
            </a:pPr>
            <a:r>
              <a:rPr lang="ko-KR" altLang="en-US" dirty="0"/>
              <a:t>부분집합 </a:t>
            </a:r>
            <a:r>
              <a:rPr lang="en-US" altLang="ko-KR" dirty="0"/>
              <a:t>S  : </a:t>
            </a:r>
            <a:r>
              <a:rPr lang="ko-KR" altLang="en-US" dirty="0"/>
              <a:t>정렬된 앞부분의 원소들</a:t>
            </a:r>
          </a:p>
          <a:p>
            <a:pPr lvl="2" eaLnBrk="1" hangingPunct="1">
              <a:defRPr/>
            </a:pPr>
            <a:r>
              <a:rPr lang="ko-KR" altLang="en-US" dirty="0"/>
              <a:t>부분집합 </a:t>
            </a:r>
            <a:r>
              <a:rPr lang="en-US" altLang="ko-KR" dirty="0"/>
              <a:t>U  : </a:t>
            </a:r>
            <a:r>
              <a:rPr lang="ko-KR" altLang="en-US" dirty="0"/>
              <a:t>아직 정렬되지 않은 나머지 원소들</a:t>
            </a:r>
          </a:p>
          <a:p>
            <a:pPr lvl="2" eaLnBrk="1" hangingPunct="1">
              <a:defRPr/>
            </a:pPr>
            <a:r>
              <a:rPr lang="ko-KR" altLang="en-US" dirty="0"/>
              <a:t>정렬되지 않은 부분집합 </a:t>
            </a:r>
            <a:r>
              <a:rPr lang="en-US" altLang="ko-KR" dirty="0"/>
              <a:t>U</a:t>
            </a:r>
            <a:r>
              <a:rPr lang="ko-KR" altLang="en-US" dirty="0"/>
              <a:t>의 원소를 하나씩 꺼내서 이미 정렬되어있는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부분집합 </a:t>
            </a:r>
            <a:r>
              <a:rPr lang="en-US" altLang="ko-KR" dirty="0"/>
              <a:t>S</a:t>
            </a:r>
            <a:r>
              <a:rPr lang="ko-KR" altLang="en-US" dirty="0"/>
              <a:t>의 마지막 원소부터 비교하면서 위치를 찾아 삽입</a:t>
            </a:r>
          </a:p>
          <a:p>
            <a:pPr lvl="2" eaLnBrk="1" hangingPunct="1">
              <a:defRPr/>
            </a:pPr>
            <a:r>
              <a:rPr lang="ko-KR" altLang="en-US" dirty="0"/>
              <a:t>삽입 정렬을 반복하면서 부분집합 </a:t>
            </a:r>
            <a:r>
              <a:rPr lang="en-US" altLang="ko-KR" dirty="0"/>
              <a:t>S</a:t>
            </a:r>
            <a:r>
              <a:rPr lang="ko-KR" altLang="en-US" dirty="0"/>
              <a:t>의 원소는 하나씩 늘리고 부분집합 </a:t>
            </a:r>
            <a:r>
              <a:rPr lang="en-US" altLang="ko-KR" dirty="0"/>
              <a:t>U</a:t>
            </a:r>
            <a:r>
              <a:rPr lang="ko-KR" altLang="en-US" dirty="0"/>
              <a:t>의 원소는 하나씩 감소하게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 </a:t>
            </a:r>
            <a:r>
              <a:rPr lang="ko-KR" altLang="en-US" dirty="0"/>
              <a:t>부분집합 </a:t>
            </a:r>
            <a:r>
              <a:rPr lang="en-US" altLang="ko-KR" dirty="0"/>
              <a:t>U</a:t>
            </a:r>
            <a:r>
              <a:rPr lang="ko-KR" altLang="en-US" dirty="0"/>
              <a:t>가 공집합이 되면 삽입 정렬이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완성</a:t>
            </a: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 smtClean="0"/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삽입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삽입 정렬 수행 과정</a:t>
            </a:r>
          </a:p>
          <a:p>
            <a:pPr lvl="1" eaLnBrk="1" hangingPunct="1"/>
            <a:r>
              <a:rPr lang="ko-KR" altLang="en-US" dirty="0"/>
              <a:t>정렬하지 않은 </a:t>
            </a:r>
            <a:r>
              <a:rPr lang="en-US" altLang="ko-KR" dirty="0"/>
              <a:t>{69, 10, 30, 2, 16, 8, 31, 22} </a:t>
            </a:r>
            <a:r>
              <a:rPr lang="ko-KR" altLang="en-US" dirty="0"/>
              <a:t>자료를 삽입 정렬 방법으로 정렬하는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 smtClean="0"/>
              <a:t>0. </a:t>
            </a:r>
            <a:r>
              <a:rPr lang="ko-KR" altLang="en-US" dirty="0" smtClean="0"/>
              <a:t>초기 </a:t>
            </a:r>
            <a:r>
              <a:rPr lang="ko-KR" altLang="en-US" dirty="0"/>
              <a:t>상태 </a:t>
            </a:r>
            <a:r>
              <a:rPr lang="en-US" altLang="ko-KR" dirty="0"/>
              <a:t>: </a:t>
            </a:r>
            <a:r>
              <a:rPr lang="ko-KR" altLang="en-US" dirty="0"/>
              <a:t>첫째 원소는 정렬되어 있는 부분집합 </a:t>
            </a:r>
            <a:r>
              <a:rPr lang="en-US" altLang="ko-KR" dirty="0"/>
              <a:t>S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나머지 원소는 </a:t>
            </a:r>
            <a:r>
              <a:rPr lang="ko-KR" altLang="en-US" dirty="0" smtClean="0"/>
              <a:t>정렬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되지 </a:t>
            </a:r>
            <a:r>
              <a:rPr lang="ko-KR" altLang="en-US" dirty="0"/>
              <a:t>않은 원소들의 </a:t>
            </a:r>
            <a:r>
              <a:rPr lang="ko-KR" altLang="en-US" dirty="0" smtClean="0"/>
              <a:t>부분집합 </a:t>
            </a:r>
            <a:r>
              <a:rPr lang="en-US" altLang="ko-KR" dirty="0"/>
              <a:t>U</a:t>
            </a:r>
            <a:r>
              <a:rPr lang="ko-KR" altLang="en-US" dirty="0"/>
              <a:t>로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ko-KR" altLang="ko-KR" dirty="0" smtClean="0"/>
              <a:t>①</a:t>
            </a:r>
            <a:r>
              <a:rPr lang="en-US" altLang="ko-KR" dirty="0"/>
              <a:t> 1</a:t>
            </a:r>
            <a:r>
              <a:rPr lang="ko-KR" altLang="en-US" dirty="0"/>
              <a:t>단계 </a:t>
            </a:r>
            <a:r>
              <a:rPr lang="en-US" altLang="ko-KR" dirty="0"/>
              <a:t>: U</a:t>
            </a:r>
            <a:r>
              <a:rPr lang="ko-KR" altLang="en-US" dirty="0"/>
              <a:t>의 첫째 원소 </a:t>
            </a:r>
            <a:r>
              <a:rPr lang="en-US" altLang="ko-KR" dirty="0"/>
              <a:t>10</a:t>
            </a:r>
            <a:r>
              <a:rPr lang="ko-KR" altLang="en-US" dirty="0"/>
              <a:t>을 </a:t>
            </a:r>
            <a:r>
              <a:rPr lang="en-US" altLang="ko-KR" dirty="0"/>
              <a:t>S</a:t>
            </a:r>
            <a:r>
              <a:rPr lang="ko-KR" altLang="en-US" dirty="0"/>
              <a:t>의 마지막 원소 </a:t>
            </a:r>
            <a:r>
              <a:rPr lang="en-US" altLang="ko-KR" dirty="0"/>
              <a:t>69</a:t>
            </a:r>
            <a:r>
              <a:rPr lang="ko-KR" altLang="en-US" dirty="0"/>
              <a:t>와 비교하면 </a:t>
            </a:r>
            <a:r>
              <a:rPr lang="en-US" altLang="ko-KR" dirty="0"/>
              <a:t>10</a:t>
            </a:r>
            <a:r>
              <a:rPr lang="ko-KR" altLang="en-US" dirty="0"/>
              <a:t>＜</a:t>
            </a:r>
            <a:r>
              <a:rPr lang="en-US" altLang="ko-KR" dirty="0"/>
              <a:t>69</a:t>
            </a:r>
            <a:r>
              <a:rPr lang="ko-KR" altLang="en-US" dirty="0" err="1" smtClean="0"/>
              <a:t>이므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로 </a:t>
            </a:r>
            <a:r>
              <a:rPr lang="ko-KR" altLang="en-US" dirty="0"/>
              <a:t>원소 </a:t>
            </a:r>
            <a:r>
              <a:rPr lang="en-US" altLang="ko-KR" dirty="0"/>
              <a:t>10</a:t>
            </a:r>
            <a:r>
              <a:rPr lang="ko-KR" altLang="en-US" dirty="0"/>
              <a:t>은 원소 </a:t>
            </a:r>
            <a:r>
              <a:rPr lang="en-US" altLang="ko-KR" dirty="0"/>
              <a:t>69</a:t>
            </a:r>
            <a:r>
              <a:rPr lang="ko-KR" altLang="en-US" dirty="0"/>
              <a:t>의 </a:t>
            </a:r>
            <a:r>
              <a:rPr lang="ko-KR" altLang="en-US" dirty="0" smtClean="0"/>
              <a:t>앞자리가 됨</a:t>
            </a:r>
            <a:r>
              <a:rPr lang="en-US" altLang="ko-KR" dirty="0" smtClean="0"/>
              <a:t>. </a:t>
            </a:r>
            <a:r>
              <a:rPr lang="ko-KR" altLang="en-US" dirty="0"/>
              <a:t>더 이상 비교할 </a:t>
            </a:r>
            <a:r>
              <a:rPr lang="en-US" altLang="ko-KR" dirty="0"/>
              <a:t>S</a:t>
            </a:r>
            <a:r>
              <a:rPr lang="ko-KR" altLang="en-US" dirty="0"/>
              <a:t>의 원소가 </a:t>
            </a:r>
            <a:r>
              <a:rPr lang="ko-KR" altLang="en-US" dirty="0" smtClean="0"/>
              <a:t>없으므로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찾은 위치에 원소 </a:t>
            </a:r>
            <a:r>
              <a:rPr lang="en-US" altLang="ko-KR" dirty="0"/>
              <a:t>10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삽입 정렬</a:t>
            </a:r>
            <a:endParaRPr lang="ko-KR" altLang="en-US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10654"/>
            <a:ext cx="6559179" cy="70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157192"/>
            <a:ext cx="6480720" cy="15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② </a:t>
            </a:r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현재 </a:t>
            </a:r>
            <a:r>
              <a:rPr lang="en-US" altLang="ko-KR" dirty="0"/>
              <a:t>U</a:t>
            </a:r>
            <a:r>
              <a:rPr lang="ko-KR" altLang="en-US" dirty="0"/>
              <a:t>의 첫째 원소 </a:t>
            </a:r>
            <a:r>
              <a:rPr lang="en-US" altLang="ko-KR" dirty="0"/>
              <a:t>30</a:t>
            </a:r>
            <a:r>
              <a:rPr lang="ko-KR" altLang="en-US" dirty="0"/>
              <a:t>을 </a:t>
            </a:r>
            <a:r>
              <a:rPr lang="en-US" altLang="ko-KR" dirty="0"/>
              <a:t>S</a:t>
            </a:r>
            <a:r>
              <a:rPr lang="ko-KR" altLang="en-US" dirty="0"/>
              <a:t>의 마지막 원소 </a:t>
            </a:r>
            <a:r>
              <a:rPr lang="en-US" altLang="ko-KR" dirty="0"/>
              <a:t>69</a:t>
            </a:r>
            <a:r>
              <a:rPr lang="ko-KR" altLang="en-US" dirty="0"/>
              <a:t>와 비교하면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30</a:t>
            </a:r>
            <a:r>
              <a:rPr lang="ko-KR" altLang="en-US" dirty="0"/>
              <a:t>＜</a:t>
            </a:r>
            <a:r>
              <a:rPr lang="en-US" altLang="ko-KR" dirty="0"/>
              <a:t>69</a:t>
            </a:r>
            <a:r>
              <a:rPr lang="ko-KR" altLang="en-US" dirty="0"/>
              <a:t>이므로 원소 </a:t>
            </a:r>
            <a:r>
              <a:rPr lang="en-US" altLang="ko-KR" dirty="0"/>
              <a:t>69</a:t>
            </a:r>
            <a:r>
              <a:rPr lang="ko-KR" altLang="en-US" dirty="0"/>
              <a:t>의 앞자리 </a:t>
            </a:r>
            <a:r>
              <a:rPr lang="ko-KR" altLang="en-US" dirty="0" smtClean="0"/>
              <a:t>원소 </a:t>
            </a:r>
            <a:r>
              <a:rPr lang="en-US" altLang="ko-KR" dirty="0"/>
              <a:t>10</a:t>
            </a:r>
            <a:r>
              <a:rPr lang="ko-KR" altLang="en-US" dirty="0"/>
              <a:t>과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 </a:t>
            </a:r>
            <a:r>
              <a:rPr lang="en-US" altLang="ko-KR" dirty="0"/>
              <a:t>30</a:t>
            </a:r>
            <a:r>
              <a:rPr lang="ko-KR" altLang="en-US" dirty="0"/>
              <a:t>＞</a:t>
            </a:r>
            <a:r>
              <a:rPr lang="en-US" altLang="ko-KR" dirty="0"/>
              <a:t>10</a:t>
            </a:r>
            <a:r>
              <a:rPr lang="ko-KR" altLang="en-US" dirty="0"/>
              <a:t>이므로 원소 </a:t>
            </a:r>
            <a:r>
              <a:rPr lang="en-US" altLang="ko-KR" dirty="0" smtClean="0"/>
              <a:t>10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과 </a:t>
            </a:r>
            <a:r>
              <a:rPr lang="en-US" altLang="ko-KR" dirty="0"/>
              <a:t>69 </a:t>
            </a:r>
            <a:r>
              <a:rPr lang="ko-KR" altLang="en-US" dirty="0"/>
              <a:t>사이에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삽입 정렬</a:t>
            </a:r>
            <a:endParaRPr lang="ko-KR" altLang="en-US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570"/>
            <a:ext cx="74580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962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③ </a:t>
            </a:r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현재 </a:t>
            </a:r>
            <a:r>
              <a:rPr lang="en-US" altLang="ko-KR" dirty="0"/>
              <a:t>U</a:t>
            </a:r>
            <a:r>
              <a:rPr lang="ko-KR" altLang="en-US" dirty="0"/>
              <a:t>의 첫째 원소 </a:t>
            </a:r>
            <a:r>
              <a:rPr lang="en-US" altLang="ko-KR" dirty="0"/>
              <a:t>2</a:t>
            </a:r>
            <a:r>
              <a:rPr lang="ko-KR" altLang="en-US" dirty="0"/>
              <a:t>를 </a:t>
            </a:r>
            <a:r>
              <a:rPr lang="en-US" altLang="ko-KR" dirty="0"/>
              <a:t>S</a:t>
            </a:r>
            <a:r>
              <a:rPr lang="ko-KR" altLang="en-US" dirty="0"/>
              <a:t>의 마지막 원소 </a:t>
            </a:r>
            <a:r>
              <a:rPr lang="en-US" altLang="ko-KR" dirty="0"/>
              <a:t>69</a:t>
            </a:r>
            <a:r>
              <a:rPr lang="ko-KR" altLang="en-US" dirty="0"/>
              <a:t>와 비교하면 </a:t>
            </a:r>
            <a:r>
              <a:rPr lang="en-US" altLang="ko-KR" dirty="0"/>
              <a:t>2</a:t>
            </a:r>
            <a:r>
              <a:rPr lang="ko-KR" altLang="en-US" dirty="0"/>
              <a:t>＜</a:t>
            </a:r>
            <a:r>
              <a:rPr lang="en-US" altLang="ko-KR" dirty="0"/>
              <a:t>69</a:t>
            </a:r>
            <a:r>
              <a:rPr lang="ko-KR" altLang="en-US" dirty="0" smtClean="0"/>
              <a:t>이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므로 </a:t>
            </a:r>
            <a:r>
              <a:rPr lang="ko-KR" altLang="en-US" dirty="0"/>
              <a:t>원소 </a:t>
            </a:r>
            <a:r>
              <a:rPr lang="en-US" altLang="ko-KR" dirty="0"/>
              <a:t>69</a:t>
            </a:r>
            <a:r>
              <a:rPr lang="ko-KR" altLang="en-US" dirty="0"/>
              <a:t>의 앞자리 </a:t>
            </a:r>
            <a:r>
              <a:rPr lang="ko-KR" altLang="en-US" dirty="0" smtClean="0"/>
              <a:t>원소</a:t>
            </a:r>
            <a:r>
              <a:rPr lang="en-US" altLang="ko-KR" dirty="0" smtClean="0"/>
              <a:t>30</a:t>
            </a:r>
            <a:r>
              <a:rPr lang="ko-KR" altLang="en-US" dirty="0"/>
              <a:t>과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 </a:t>
            </a:r>
            <a:r>
              <a:rPr lang="en-US" altLang="ko-KR" dirty="0"/>
              <a:t>2</a:t>
            </a:r>
            <a:r>
              <a:rPr lang="ko-KR" altLang="en-US" dirty="0"/>
              <a:t>＜</a:t>
            </a:r>
            <a:r>
              <a:rPr lang="en-US" altLang="ko-KR" dirty="0"/>
              <a:t>30</a:t>
            </a:r>
            <a:r>
              <a:rPr lang="ko-KR" altLang="en-US" dirty="0"/>
              <a:t>이므로 다시 원소 </a:t>
            </a:r>
            <a:r>
              <a:rPr lang="en-US" altLang="ko-KR" dirty="0"/>
              <a:t>30</a:t>
            </a:r>
            <a:r>
              <a:rPr lang="ko-KR" altLang="en-US" dirty="0"/>
              <a:t>의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앞자리 </a:t>
            </a:r>
            <a:r>
              <a:rPr lang="ko-KR" altLang="en-US" dirty="0"/>
              <a:t>원소 </a:t>
            </a:r>
            <a:r>
              <a:rPr lang="en-US" altLang="ko-KR" dirty="0"/>
              <a:t>10</a:t>
            </a:r>
            <a:r>
              <a:rPr lang="ko-KR" altLang="en-US" dirty="0"/>
              <a:t>과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 </a:t>
            </a:r>
            <a:r>
              <a:rPr lang="en-US" altLang="ko-KR" dirty="0"/>
              <a:t>2</a:t>
            </a:r>
            <a:r>
              <a:rPr lang="ko-KR" altLang="en-US" dirty="0"/>
              <a:t>＜</a:t>
            </a:r>
            <a:r>
              <a:rPr lang="en-US" altLang="ko-KR" dirty="0"/>
              <a:t>10</a:t>
            </a:r>
            <a:r>
              <a:rPr lang="ko-KR" altLang="en-US" dirty="0"/>
              <a:t>이고 더 이상 </a:t>
            </a:r>
            <a:r>
              <a:rPr lang="ko-KR" altLang="en-US" dirty="0" smtClean="0"/>
              <a:t>비교할 </a:t>
            </a:r>
            <a:r>
              <a:rPr lang="en-US" altLang="ko-KR" dirty="0"/>
              <a:t>S</a:t>
            </a:r>
            <a:r>
              <a:rPr lang="ko-KR" altLang="en-US" dirty="0"/>
              <a:t>의 원소가 </a:t>
            </a:r>
            <a:r>
              <a:rPr lang="ko-KR" altLang="en-US" dirty="0" smtClean="0"/>
              <a:t>없으므로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10 </a:t>
            </a:r>
            <a:r>
              <a:rPr lang="ko-KR" altLang="en-US" dirty="0"/>
              <a:t>앞에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삽입 정렬</a:t>
            </a:r>
            <a:endParaRPr lang="ko-KR" altLang="en-US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20" y="2628629"/>
            <a:ext cx="71056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18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dirty="0" smtClean="0"/>
              <a:t>정렬 방식의 분류</a:t>
            </a:r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정렬의 이해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3" y="1543892"/>
            <a:ext cx="8248686" cy="22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④ </a:t>
            </a:r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현재 </a:t>
            </a:r>
            <a:r>
              <a:rPr lang="en-US" altLang="ko-KR" dirty="0"/>
              <a:t>U</a:t>
            </a:r>
            <a:r>
              <a:rPr lang="ko-KR" altLang="en-US" dirty="0"/>
              <a:t>의 첫째 원소 </a:t>
            </a:r>
            <a:r>
              <a:rPr lang="en-US" altLang="ko-KR" dirty="0"/>
              <a:t>16</a:t>
            </a:r>
            <a:r>
              <a:rPr lang="ko-KR" altLang="en-US" dirty="0"/>
              <a:t>을 </a:t>
            </a:r>
            <a:r>
              <a:rPr lang="en-US" altLang="ko-KR" dirty="0"/>
              <a:t>S</a:t>
            </a:r>
            <a:r>
              <a:rPr lang="ko-KR" altLang="en-US" dirty="0"/>
              <a:t>의 마지막 원소 </a:t>
            </a:r>
            <a:r>
              <a:rPr lang="en-US" altLang="ko-KR" dirty="0"/>
              <a:t>69</a:t>
            </a:r>
            <a:r>
              <a:rPr lang="ko-KR" altLang="en-US" dirty="0"/>
              <a:t>와 비교하면 </a:t>
            </a:r>
            <a:r>
              <a:rPr lang="en-US" altLang="ko-KR" dirty="0"/>
              <a:t>16</a:t>
            </a:r>
            <a:r>
              <a:rPr lang="ko-KR" altLang="en-US" dirty="0"/>
              <a:t>＜</a:t>
            </a:r>
            <a:r>
              <a:rPr lang="en-US" altLang="ko-KR" dirty="0" smtClean="0"/>
              <a:t>69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이므로 </a:t>
            </a:r>
            <a:r>
              <a:rPr lang="ko-KR" altLang="en-US" dirty="0"/>
              <a:t>그 앞자리 원소 </a:t>
            </a:r>
            <a:r>
              <a:rPr lang="en-US" altLang="ko-KR" dirty="0"/>
              <a:t>30</a:t>
            </a:r>
            <a:r>
              <a:rPr lang="ko-KR" altLang="en-US" dirty="0" smtClean="0"/>
              <a:t>과 비교</a:t>
            </a:r>
            <a:r>
              <a:rPr lang="en-US" altLang="ko-KR" dirty="0" smtClean="0"/>
              <a:t>. </a:t>
            </a:r>
            <a:r>
              <a:rPr lang="en-US" altLang="ko-KR" dirty="0"/>
              <a:t>16</a:t>
            </a:r>
            <a:r>
              <a:rPr lang="ko-KR" altLang="en-US" dirty="0"/>
              <a:t>＜</a:t>
            </a:r>
            <a:r>
              <a:rPr lang="en-US" altLang="ko-KR" dirty="0"/>
              <a:t>30</a:t>
            </a:r>
            <a:r>
              <a:rPr lang="ko-KR" altLang="en-US" dirty="0"/>
              <a:t>이므로 다시 그 앞자리 원소 </a:t>
            </a:r>
            <a:r>
              <a:rPr lang="en-US" altLang="ko-KR" dirty="0" smtClean="0"/>
              <a:t>10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과 비교</a:t>
            </a:r>
            <a:r>
              <a:rPr lang="en-US" altLang="ko-KR" dirty="0" smtClean="0"/>
              <a:t>. </a:t>
            </a:r>
            <a:r>
              <a:rPr lang="en-US" altLang="ko-KR" dirty="0"/>
              <a:t>16</a:t>
            </a:r>
            <a:r>
              <a:rPr lang="ko-KR" altLang="en-US" dirty="0"/>
              <a:t>＞</a:t>
            </a:r>
            <a:r>
              <a:rPr lang="en-US" altLang="ko-KR" dirty="0"/>
              <a:t>10</a:t>
            </a:r>
            <a:r>
              <a:rPr lang="ko-KR" altLang="en-US" dirty="0"/>
              <a:t>이므로 원소 </a:t>
            </a:r>
            <a:r>
              <a:rPr lang="en-US" altLang="ko-KR" dirty="0"/>
              <a:t>10</a:t>
            </a:r>
            <a:r>
              <a:rPr lang="ko-KR" altLang="en-US" dirty="0"/>
              <a:t>과 </a:t>
            </a:r>
            <a:r>
              <a:rPr lang="en-US" altLang="ko-KR" dirty="0"/>
              <a:t>30 </a:t>
            </a:r>
            <a:r>
              <a:rPr lang="ko-KR" altLang="en-US" dirty="0"/>
              <a:t>사이에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삽입 정렬</a:t>
            </a:r>
            <a:endParaRPr lang="ko-KR" altLang="en-US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15738"/>
            <a:ext cx="75438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08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⑤ </a:t>
            </a:r>
            <a:r>
              <a:rPr lang="en-US" altLang="ko-KR" dirty="0"/>
              <a:t>5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현재 </a:t>
            </a:r>
            <a:r>
              <a:rPr lang="en-US" altLang="ko-KR" dirty="0"/>
              <a:t>U</a:t>
            </a:r>
            <a:r>
              <a:rPr lang="ko-KR" altLang="en-US" dirty="0"/>
              <a:t>의 첫 번째 원소 </a:t>
            </a:r>
            <a:r>
              <a:rPr lang="en-US" altLang="ko-KR" dirty="0"/>
              <a:t>8</a:t>
            </a:r>
            <a:r>
              <a:rPr lang="ko-KR" altLang="en-US" dirty="0"/>
              <a:t>을 </a:t>
            </a:r>
            <a:r>
              <a:rPr lang="en-US" altLang="ko-KR" dirty="0"/>
              <a:t>S</a:t>
            </a:r>
            <a:r>
              <a:rPr lang="ko-KR" altLang="en-US" dirty="0"/>
              <a:t>의 마지막 원소 </a:t>
            </a:r>
            <a:r>
              <a:rPr lang="en-US" altLang="ko-KR" dirty="0"/>
              <a:t>69</a:t>
            </a:r>
            <a:r>
              <a:rPr lang="ko-KR" altLang="en-US" dirty="0"/>
              <a:t>와 비교하면 </a:t>
            </a:r>
            <a:r>
              <a:rPr lang="en-US" altLang="ko-KR" dirty="0"/>
              <a:t>8</a:t>
            </a:r>
            <a:r>
              <a:rPr lang="ko-KR" altLang="en-US" dirty="0"/>
              <a:t>＜</a:t>
            </a:r>
            <a:r>
              <a:rPr lang="en-US" altLang="ko-KR" dirty="0" smtClean="0"/>
              <a:t>69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이므로 </a:t>
            </a:r>
            <a:r>
              <a:rPr lang="ko-KR" altLang="en-US" dirty="0"/>
              <a:t>그 앞자리 원소 </a:t>
            </a:r>
            <a:r>
              <a:rPr lang="en-US" altLang="ko-KR" dirty="0"/>
              <a:t>30</a:t>
            </a:r>
            <a:r>
              <a:rPr lang="ko-KR" altLang="en-US" dirty="0" smtClean="0"/>
              <a:t>과 비교</a:t>
            </a:r>
            <a:r>
              <a:rPr lang="en-US" altLang="ko-KR" dirty="0" smtClean="0"/>
              <a:t>. </a:t>
            </a:r>
            <a:r>
              <a:rPr lang="en-US" altLang="ko-KR" dirty="0"/>
              <a:t>8</a:t>
            </a:r>
            <a:r>
              <a:rPr lang="ko-KR" altLang="en-US" dirty="0"/>
              <a:t>＜</a:t>
            </a:r>
            <a:r>
              <a:rPr lang="en-US" altLang="ko-KR" dirty="0"/>
              <a:t>30</a:t>
            </a:r>
            <a:r>
              <a:rPr lang="ko-KR" altLang="en-US" dirty="0"/>
              <a:t>이므로 그 앞자리 원소 </a:t>
            </a:r>
            <a:r>
              <a:rPr lang="en-US" altLang="ko-KR" dirty="0"/>
              <a:t>16</a:t>
            </a:r>
            <a:r>
              <a:rPr lang="ko-KR" altLang="en-US" dirty="0"/>
              <a:t>과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8</a:t>
            </a:r>
            <a:r>
              <a:rPr lang="ko-KR" altLang="en-US" dirty="0"/>
              <a:t>＜</a:t>
            </a:r>
            <a:r>
              <a:rPr lang="en-US" altLang="ko-KR" dirty="0"/>
              <a:t>16</a:t>
            </a:r>
            <a:r>
              <a:rPr lang="ko-KR" altLang="en-US" dirty="0"/>
              <a:t>이므로 그 앞자리 원소 </a:t>
            </a:r>
            <a:r>
              <a:rPr lang="en-US" altLang="ko-KR" dirty="0"/>
              <a:t>10</a:t>
            </a:r>
            <a:r>
              <a:rPr lang="ko-KR" altLang="en-US" dirty="0"/>
              <a:t>과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 8</a:t>
            </a:r>
            <a:r>
              <a:rPr lang="ko-KR" altLang="en-US" dirty="0" smtClean="0"/>
              <a:t>＜</a:t>
            </a:r>
            <a:r>
              <a:rPr lang="en-US" altLang="ko-KR" dirty="0"/>
              <a:t>10</a:t>
            </a:r>
            <a:r>
              <a:rPr lang="ko-KR" altLang="en-US" dirty="0"/>
              <a:t>이므로 다시 그 앞자리 </a:t>
            </a:r>
            <a:r>
              <a:rPr lang="ko-KR" altLang="en-US" dirty="0" smtClean="0"/>
              <a:t>원소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ko-KR" altLang="en-US" dirty="0"/>
              <a:t>와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 </a:t>
            </a:r>
            <a:r>
              <a:rPr lang="en-US" altLang="ko-KR" dirty="0"/>
              <a:t>8</a:t>
            </a:r>
            <a:r>
              <a:rPr lang="ko-KR" altLang="en-US" dirty="0"/>
              <a:t>＞</a:t>
            </a:r>
            <a:r>
              <a:rPr lang="en-US" altLang="ko-KR" dirty="0"/>
              <a:t>2</a:t>
            </a:r>
            <a:r>
              <a:rPr lang="ko-KR" altLang="en-US" dirty="0"/>
              <a:t>이므로 원소 </a:t>
            </a:r>
            <a:r>
              <a:rPr lang="en-US" altLang="ko-KR" dirty="0"/>
              <a:t>2</a:t>
            </a:r>
            <a:r>
              <a:rPr lang="ko-KR" altLang="en-US" dirty="0"/>
              <a:t>와 </a:t>
            </a:r>
            <a:r>
              <a:rPr lang="en-US" altLang="ko-KR" dirty="0"/>
              <a:t>10 </a:t>
            </a:r>
            <a:r>
              <a:rPr lang="ko-KR" altLang="en-US" dirty="0"/>
              <a:t>사이에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삽입 정렬</a:t>
            </a:r>
            <a:endParaRPr lang="ko-KR" altLang="en-US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19"/>
            <a:ext cx="78676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812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⑥ </a:t>
            </a:r>
            <a:r>
              <a:rPr lang="en-US" altLang="ko-KR" dirty="0"/>
              <a:t>6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현재 </a:t>
            </a:r>
            <a:r>
              <a:rPr lang="en-US" altLang="ko-KR" dirty="0"/>
              <a:t>U</a:t>
            </a:r>
            <a:r>
              <a:rPr lang="ko-KR" altLang="en-US" dirty="0"/>
              <a:t>의 첫째 원소 </a:t>
            </a:r>
            <a:r>
              <a:rPr lang="en-US" altLang="ko-KR" dirty="0"/>
              <a:t>31</a:t>
            </a:r>
            <a:r>
              <a:rPr lang="ko-KR" altLang="en-US" dirty="0"/>
              <a:t>을 </a:t>
            </a:r>
            <a:r>
              <a:rPr lang="en-US" altLang="ko-KR" dirty="0"/>
              <a:t>S</a:t>
            </a:r>
            <a:r>
              <a:rPr lang="ko-KR" altLang="en-US" dirty="0"/>
              <a:t>의 마지막 원소 </a:t>
            </a:r>
            <a:r>
              <a:rPr lang="en-US" altLang="ko-KR" dirty="0"/>
              <a:t>69</a:t>
            </a:r>
            <a:r>
              <a:rPr lang="ko-KR" altLang="en-US" dirty="0"/>
              <a:t>와 비교하면 </a:t>
            </a:r>
            <a:r>
              <a:rPr lang="en-US" altLang="ko-KR" dirty="0"/>
              <a:t>31</a:t>
            </a:r>
            <a:r>
              <a:rPr lang="ko-KR" altLang="en-US" dirty="0"/>
              <a:t>＜</a:t>
            </a:r>
            <a:r>
              <a:rPr lang="en-US" altLang="ko-KR" dirty="0" smtClean="0"/>
              <a:t>69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이므로 </a:t>
            </a:r>
            <a:r>
              <a:rPr lang="ko-KR" altLang="en-US" dirty="0"/>
              <a:t>그 앞자리 원소 </a:t>
            </a:r>
            <a:r>
              <a:rPr lang="en-US" altLang="ko-KR" dirty="0"/>
              <a:t>30</a:t>
            </a:r>
            <a:r>
              <a:rPr lang="ko-KR" altLang="en-US" dirty="0" smtClean="0"/>
              <a:t>과 비교</a:t>
            </a:r>
            <a:r>
              <a:rPr lang="en-US" altLang="ko-KR" dirty="0" smtClean="0"/>
              <a:t>. </a:t>
            </a:r>
            <a:r>
              <a:rPr lang="en-US" altLang="ko-KR" dirty="0"/>
              <a:t>31</a:t>
            </a:r>
            <a:r>
              <a:rPr lang="ko-KR" altLang="en-US" dirty="0"/>
              <a:t>＞</a:t>
            </a:r>
            <a:r>
              <a:rPr lang="en-US" altLang="ko-KR" dirty="0"/>
              <a:t>30</a:t>
            </a:r>
            <a:r>
              <a:rPr lang="ko-KR" altLang="en-US" dirty="0"/>
              <a:t>이므로 원소 </a:t>
            </a:r>
            <a:r>
              <a:rPr lang="en-US" altLang="ko-KR" dirty="0"/>
              <a:t>30</a:t>
            </a:r>
            <a:r>
              <a:rPr lang="ko-KR" altLang="en-US" dirty="0"/>
              <a:t>과 </a:t>
            </a:r>
            <a:r>
              <a:rPr lang="en-US" altLang="ko-KR" dirty="0"/>
              <a:t>69 </a:t>
            </a:r>
            <a:r>
              <a:rPr lang="ko-KR" altLang="en-US" dirty="0"/>
              <a:t>사이에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ko-KR" altLang="en-US" dirty="0" smtClean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삽입 정렬</a:t>
            </a:r>
            <a:endParaRPr lang="ko-KR" altLang="en-US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2" y="2132856"/>
            <a:ext cx="7704856" cy="171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407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⑦ </a:t>
            </a:r>
            <a:r>
              <a:rPr lang="en-US" altLang="ko-KR" dirty="0"/>
              <a:t>7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현재 </a:t>
            </a:r>
            <a:r>
              <a:rPr lang="en-US" altLang="ko-KR" dirty="0"/>
              <a:t>U</a:t>
            </a:r>
            <a:r>
              <a:rPr lang="ko-KR" altLang="en-US" dirty="0"/>
              <a:t>의 첫째 원소 </a:t>
            </a:r>
            <a:r>
              <a:rPr lang="en-US" altLang="ko-KR" dirty="0"/>
              <a:t>22</a:t>
            </a:r>
            <a:r>
              <a:rPr lang="ko-KR" altLang="en-US" dirty="0"/>
              <a:t>를 </a:t>
            </a:r>
            <a:r>
              <a:rPr lang="en-US" altLang="ko-KR" dirty="0"/>
              <a:t>S</a:t>
            </a:r>
            <a:r>
              <a:rPr lang="ko-KR" altLang="en-US" dirty="0"/>
              <a:t>의 마지막 원소 </a:t>
            </a:r>
            <a:r>
              <a:rPr lang="en-US" altLang="ko-KR" dirty="0"/>
              <a:t>69</a:t>
            </a:r>
            <a:r>
              <a:rPr lang="ko-KR" altLang="en-US" dirty="0"/>
              <a:t>와 비교하면 </a:t>
            </a:r>
            <a:r>
              <a:rPr lang="en-US" altLang="ko-KR" dirty="0"/>
              <a:t>22</a:t>
            </a:r>
            <a:r>
              <a:rPr lang="ko-KR" altLang="en-US" dirty="0"/>
              <a:t>＜</a:t>
            </a:r>
            <a:r>
              <a:rPr lang="en-US" altLang="ko-KR" dirty="0" smtClean="0"/>
              <a:t>69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이므로 </a:t>
            </a:r>
            <a:r>
              <a:rPr lang="ko-KR" altLang="en-US" dirty="0"/>
              <a:t>그 앞자리 원소 </a:t>
            </a:r>
            <a:r>
              <a:rPr lang="en-US" altLang="ko-KR" dirty="0"/>
              <a:t>31</a:t>
            </a:r>
            <a:r>
              <a:rPr lang="ko-KR" altLang="en-US" dirty="0" smtClean="0"/>
              <a:t>과 비교</a:t>
            </a:r>
            <a:r>
              <a:rPr lang="en-US" altLang="ko-KR" dirty="0" smtClean="0"/>
              <a:t>. </a:t>
            </a:r>
            <a:r>
              <a:rPr lang="en-US" altLang="ko-KR" dirty="0"/>
              <a:t>22</a:t>
            </a:r>
            <a:r>
              <a:rPr lang="ko-KR" altLang="en-US" dirty="0"/>
              <a:t>＜</a:t>
            </a:r>
            <a:r>
              <a:rPr lang="en-US" altLang="ko-KR" dirty="0"/>
              <a:t>31</a:t>
            </a:r>
            <a:r>
              <a:rPr lang="ko-KR" altLang="en-US" dirty="0"/>
              <a:t>이므로 그 앞자리 원소 </a:t>
            </a:r>
            <a:r>
              <a:rPr lang="en-US" altLang="ko-KR" dirty="0"/>
              <a:t>30</a:t>
            </a:r>
            <a:r>
              <a:rPr lang="ko-KR" altLang="en-US" dirty="0"/>
              <a:t>과 </a:t>
            </a:r>
            <a:r>
              <a:rPr lang="ko-KR" altLang="en-US" dirty="0" smtClean="0"/>
              <a:t>비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교</a:t>
            </a:r>
            <a:r>
              <a:rPr lang="en-US" altLang="ko-KR" dirty="0" smtClean="0"/>
              <a:t>. </a:t>
            </a:r>
            <a:r>
              <a:rPr lang="en-US" altLang="ko-KR" dirty="0"/>
              <a:t>22</a:t>
            </a:r>
            <a:r>
              <a:rPr lang="ko-KR" altLang="en-US" dirty="0"/>
              <a:t>＜</a:t>
            </a:r>
            <a:r>
              <a:rPr lang="en-US" altLang="ko-KR" dirty="0"/>
              <a:t>30</a:t>
            </a:r>
            <a:r>
              <a:rPr lang="ko-KR" altLang="en-US" dirty="0"/>
              <a:t>이므로 다시 그 앞자리 원소 </a:t>
            </a:r>
            <a:r>
              <a:rPr lang="en-US" altLang="ko-KR" dirty="0"/>
              <a:t>16</a:t>
            </a:r>
            <a:r>
              <a:rPr lang="ko-KR" altLang="en-US" dirty="0"/>
              <a:t>과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 </a:t>
            </a:r>
            <a:r>
              <a:rPr lang="en-US" altLang="ko-KR" dirty="0"/>
              <a:t>22</a:t>
            </a:r>
            <a:r>
              <a:rPr lang="ko-KR" altLang="en-US" dirty="0"/>
              <a:t>＞</a:t>
            </a:r>
            <a:r>
              <a:rPr lang="en-US" altLang="ko-KR" dirty="0"/>
              <a:t>16</a:t>
            </a:r>
            <a:r>
              <a:rPr lang="ko-KR" altLang="en-US" dirty="0"/>
              <a:t>이므로 원소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16</a:t>
            </a:r>
            <a:r>
              <a:rPr lang="ko-KR" altLang="en-US" dirty="0"/>
              <a:t>과 </a:t>
            </a:r>
            <a:r>
              <a:rPr lang="en-US" altLang="ko-KR" dirty="0"/>
              <a:t>30 </a:t>
            </a:r>
            <a:r>
              <a:rPr lang="ko-KR" altLang="en-US" dirty="0"/>
              <a:t>사이에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. </a:t>
            </a:r>
            <a:r>
              <a:rPr lang="en-US" altLang="ko-KR" dirty="0"/>
              <a:t>U</a:t>
            </a:r>
            <a:r>
              <a:rPr lang="ko-KR" altLang="en-US" dirty="0"/>
              <a:t>가 공집합이 되었으므로 실행을 </a:t>
            </a:r>
            <a:r>
              <a:rPr lang="ko-KR" altLang="en-US" dirty="0" smtClean="0"/>
              <a:t>종료</a:t>
            </a:r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삽입 정렬</a:t>
            </a:r>
            <a:endParaRPr lang="ko-KR" altLang="en-US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89" y="2663038"/>
            <a:ext cx="7748691" cy="16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646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크기가 </a:t>
            </a:r>
            <a:r>
              <a:rPr lang="en-US" altLang="ko-KR" dirty="0"/>
              <a:t>n</a:t>
            </a:r>
            <a:r>
              <a:rPr lang="ko-KR" altLang="en-US" dirty="0"/>
              <a:t>인 배열 </a:t>
            </a:r>
            <a:r>
              <a:rPr lang="en-US" altLang="ko-KR" dirty="0"/>
              <a:t>a[ ]</a:t>
            </a:r>
            <a:r>
              <a:rPr lang="ko-KR" altLang="en-US" dirty="0"/>
              <a:t>의 원소를 삽입 정렬하는 </a:t>
            </a:r>
            <a:r>
              <a:rPr lang="ko-KR" altLang="en-US" dirty="0" smtClean="0"/>
              <a:t>알고리즘</a:t>
            </a:r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24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삽입 정렬</a:t>
            </a:r>
            <a:endParaRPr lang="ko-KR" altLang="en-US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62" y="1484784"/>
            <a:ext cx="8424936" cy="420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smtClean="0"/>
              <a:t>메모리 </a:t>
            </a:r>
            <a:r>
              <a:rPr lang="ko-KR" altLang="en-US" dirty="0"/>
              <a:t>사용공간 </a:t>
            </a:r>
          </a:p>
          <a:p>
            <a:pPr lvl="2" eaLnBrk="1" hangingPunct="1">
              <a:defRPr/>
            </a:pPr>
            <a:r>
              <a:rPr lang="en-US" altLang="ko-KR" dirty="0"/>
              <a:t>n</a:t>
            </a:r>
            <a:r>
              <a:rPr lang="ko-KR" altLang="en-US" dirty="0"/>
              <a:t>개의 원소에 대하여 </a:t>
            </a:r>
            <a:r>
              <a:rPr lang="en-US" altLang="ko-KR" dirty="0"/>
              <a:t>n</a:t>
            </a:r>
            <a:r>
              <a:rPr lang="ko-KR" altLang="en-US" dirty="0"/>
              <a:t>개의 메모리 사용</a:t>
            </a:r>
          </a:p>
          <a:p>
            <a:pPr lvl="1" eaLnBrk="1" hangingPunct="1">
              <a:defRPr/>
            </a:pPr>
            <a:r>
              <a:rPr lang="ko-KR" altLang="en-US" dirty="0"/>
              <a:t>연산 시간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dirty="0"/>
              <a:t>최선의 경우 </a:t>
            </a:r>
            <a:r>
              <a:rPr lang="en-US" altLang="ko-KR" dirty="0"/>
              <a:t>: </a:t>
            </a:r>
            <a:r>
              <a:rPr lang="ko-KR" altLang="en-US" dirty="0"/>
              <a:t>원소들이 이미 정렬되어있어서 비교횟수가 최소인 경우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/>
              <a:t>이미 정렬되어있는 경우에는 바로 앞자리 원소와 한번만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	</a:t>
            </a:r>
            <a:endParaRPr lang="en-US" altLang="ko-KR" dirty="0"/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/>
              <a:t>전체 비교횟수 </a:t>
            </a:r>
            <a:r>
              <a:rPr lang="en-US" altLang="ko-KR" dirty="0"/>
              <a:t>= n-1 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/>
              <a:t>시간 복잡도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O(n)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최악의 경우 </a:t>
            </a:r>
            <a:r>
              <a:rPr lang="en-US" altLang="ko-KR" dirty="0"/>
              <a:t>: </a:t>
            </a:r>
            <a:r>
              <a:rPr lang="ko-KR" altLang="en-US" dirty="0"/>
              <a:t>모든 원소가 역순으로 되어있어서 비교횟수가 최대인 경우 </a:t>
            </a:r>
          </a:p>
          <a:p>
            <a:pPr lvl="3" eaLnBrk="1" hangingPunct="1">
              <a:defRPr/>
            </a:pPr>
            <a:r>
              <a:rPr lang="ko-KR" altLang="en-US" dirty="0"/>
              <a:t>전체 비교횟수 </a:t>
            </a:r>
            <a:r>
              <a:rPr lang="en-US" altLang="ko-KR" dirty="0"/>
              <a:t>= 1+2+3+ ⋯ +(n-1) =  n(n-1)/2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/>
              <a:t>시간 복잡도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O(n</a:t>
            </a:r>
            <a:r>
              <a:rPr lang="en-US" altLang="ko-KR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삽입 정렬의 평균 비교횟수 </a:t>
            </a:r>
            <a:r>
              <a:rPr lang="en-US" altLang="ko-KR" dirty="0"/>
              <a:t>= n(n-1)/4</a:t>
            </a:r>
          </a:p>
          <a:p>
            <a:pPr lvl="2" eaLnBrk="1" hangingPunct="1">
              <a:defRPr/>
            </a:pPr>
            <a:r>
              <a:rPr lang="ko-KR" altLang="en-US" dirty="0"/>
              <a:t>평균 시간 복잡도 </a:t>
            </a:r>
            <a:r>
              <a:rPr lang="en-US" altLang="ko-KR" dirty="0"/>
              <a:t>: 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634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삽입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삽입 정렬</a:t>
            </a:r>
            <a:endParaRPr lang="ko-KR" altLang="en-US" dirty="0" smtClean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84" y="880090"/>
            <a:ext cx="5574579" cy="374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58" y="4672892"/>
            <a:ext cx="7560840" cy="197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삽입 정렬하기</a:t>
            </a:r>
            <a:r>
              <a:rPr lang="ko-KR" altLang="en-US" smtClean="0"/>
              <a:t>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522p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삽입 정렬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50196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err="1" smtClean="0"/>
              <a:t>셸</a:t>
            </a:r>
            <a:r>
              <a:rPr lang="ko-KR" altLang="en-US" smtClean="0"/>
              <a:t> </a:t>
            </a:r>
            <a:r>
              <a:rPr lang="ko-KR" altLang="en-US" smtClean="0"/>
              <a:t>정렬</a:t>
            </a:r>
            <a:r>
              <a:rPr lang="en-US" altLang="ko-KR" baseline="30000" smtClean="0"/>
              <a:t>shell sort</a:t>
            </a:r>
            <a:r>
              <a:rPr lang="ko-KR" altLang="en-US" smtClean="0"/>
              <a:t>의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 </a:t>
            </a:r>
          </a:p>
          <a:p>
            <a:pPr lvl="1" eaLnBrk="1" hangingPunct="1">
              <a:defRPr/>
            </a:pPr>
            <a:r>
              <a:rPr lang="ko-KR" altLang="en-US" dirty="0" smtClean="0"/>
              <a:t>일정한 간격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interva</a:t>
            </a:r>
            <a:r>
              <a:rPr lang="en-US" altLang="ko-KR" dirty="0" smtClean="0"/>
              <a:t>l)</a:t>
            </a:r>
            <a:r>
              <a:rPr lang="ko-KR" altLang="en-US" dirty="0" smtClean="0"/>
              <a:t>으로 떨어져있는 </a:t>
            </a:r>
            <a:r>
              <a:rPr lang="ko-KR" altLang="en-US" spc="-100" dirty="0" smtClean="0"/>
              <a:t>자료들끼리 부분집합을 구성하고 </a:t>
            </a:r>
            <a:r>
              <a:rPr lang="ko-KR" altLang="en-US" dirty="0" smtClean="0"/>
              <a:t>각 부분집합에 있는 원소들에 대해서 삽입 정렬을 수행하는 작업을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반복하면서 전체 원소들을 정렬하는 방법</a:t>
            </a:r>
          </a:p>
          <a:p>
            <a:pPr lvl="2" eaLnBrk="1" hangingPunct="1">
              <a:defRPr/>
            </a:pPr>
            <a:r>
              <a:rPr lang="ko-KR" altLang="en-US" dirty="0" smtClean="0"/>
              <a:t>전체 원소에 대해서 삽입 정렬을 수행하는 것보다 부분집합으로 나누어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정렬하게 되면 비교연산과 교환연산 감소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셸</a:t>
            </a:r>
            <a:r>
              <a:rPr lang="ko-KR" altLang="en-US" dirty="0" smtClean="0"/>
              <a:t> 정렬의 부분집합 </a:t>
            </a:r>
          </a:p>
          <a:p>
            <a:pPr lvl="2" eaLnBrk="1" hangingPunct="1">
              <a:lnSpc>
                <a:spcPct val="110000"/>
              </a:lnSpc>
              <a:spcAft>
                <a:spcPts val="100"/>
              </a:spcAft>
              <a:defRPr/>
            </a:pPr>
            <a:r>
              <a:rPr lang="ko-KR" altLang="en-US" dirty="0" smtClean="0"/>
              <a:t>부분집합의 기준이 되는 간격을 매개변수 </a:t>
            </a:r>
            <a:r>
              <a:rPr lang="en-US" altLang="ko-KR" dirty="0" smtClean="0"/>
              <a:t>h</a:t>
            </a:r>
            <a:r>
              <a:rPr lang="ko-KR" altLang="en-US" dirty="0" smtClean="0"/>
              <a:t>에 저장</a:t>
            </a:r>
          </a:p>
          <a:p>
            <a:pPr lvl="2" eaLnBrk="1" hangingPunct="1">
              <a:lnSpc>
                <a:spcPct val="110000"/>
              </a:lnSpc>
              <a:spcAft>
                <a:spcPts val="100"/>
              </a:spcAft>
              <a:defRPr/>
            </a:pPr>
            <a:r>
              <a:rPr lang="ko-KR" altLang="en-US" dirty="0" smtClean="0"/>
              <a:t>한 단계가 수행될 때마다 </a:t>
            </a:r>
            <a:r>
              <a:rPr lang="en-US" altLang="ko-KR" dirty="0" smtClean="0"/>
              <a:t>h</a:t>
            </a:r>
            <a:r>
              <a:rPr lang="ko-KR" altLang="en-US" dirty="0" smtClean="0"/>
              <a:t>의 값을 감소시키고 </a:t>
            </a:r>
            <a:r>
              <a:rPr lang="ko-KR" altLang="en-US" dirty="0" err="1" smtClean="0"/>
              <a:t>셸</a:t>
            </a:r>
            <a:r>
              <a:rPr lang="ko-KR" altLang="en-US" dirty="0" smtClean="0"/>
              <a:t> 정렬을 순환 호출</a:t>
            </a:r>
          </a:p>
          <a:p>
            <a:pPr lvl="3" eaLnBrk="1" hangingPunct="1">
              <a:lnSpc>
                <a:spcPct val="90000"/>
              </a:lnSpc>
              <a:buFont typeface="Arial" charset="0"/>
              <a:buChar char="−"/>
              <a:defRPr/>
            </a:pPr>
            <a:r>
              <a:rPr lang="en-US" altLang="ko-KR" dirty="0" smtClean="0"/>
              <a:t>h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될 때까지 반복</a:t>
            </a:r>
          </a:p>
          <a:p>
            <a:pPr lvl="1" eaLnBrk="1" hangingPunct="1">
              <a:lnSpc>
                <a:spcPct val="160000"/>
              </a:lnSpc>
              <a:spcBef>
                <a:spcPct val="30000"/>
              </a:spcBef>
              <a:defRPr/>
            </a:pPr>
            <a:r>
              <a:rPr lang="ko-KR" altLang="en-US" dirty="0" err="1" smtClean="0"/>
              <a:t>셸</a:t>
            </a:r>
            <a:r>
              <a:rPr lang="ko-KR" altLang="en-US" dirty="0" smtClean="0"/>
              <a:t> 정렬의 성능은 매개변수 </a:t>
            </a:r>
            <a:r>
              <a:rPr lang="en-US" altLang="ko-KR" dirty="0" smtClean="0"/>
              <a:t>h</a:t>
            </a:r>
            <a:r>
              <a:rPr lang="ko-KR" altLang="en-US" dirty="0" smtClean="0"/>
              <a:t>의 값에 따라 달라짐</a:t>
            </a:r>
            <a:endParaRPr lang="en-US" altLang="ko-KR" dirty="0" smtClean="0"/>
          </a:p>
          <a:p>
            <a:pPr lvl="2" eaLnBrk="1" hangingPunct="1">
              <a:spcAft>
                <a:spcPts val="200"/>
              </a:spcAft>
              <a:defRPr/>
            </a:pPr>
            <a:r>
              <a:rPr lang="ko-KR" altLang="en-US" dirty="0" smtClean="0"/>
              <a:t>정렬할 자료의 특성에 따라 매개변수 생성 함수를 사용</a:t>
            </a:r>
          </a:p>
          <a:p>
            <a:pPr lvl="2" eaLnBrk="1" hangingPunct="1">
              <a:lnSpc>
                <a:spcPct val="110000"/>
              </a:lnSpc>
              <a:spcAft>
                <a:spcPts val="200"/>
              </a:spcAft>
              <a:defRPr/>
            </a:pPr>
            <a:r>
              <a:rPr lang="ko-KR" altLang="en-US" dirty="0" smtClean="0"/>
              <a:t>일반적으로 사용하는 </a:t>
            </a:r>
            <a:r>
              <a:rPr lang="en-US" altLang="ko-KR" dirty="0" smtClean="0"/>
              <a:t>h</a:t>
            </a:r>
            <a:r>
              <a:rPr lang="ko-KR" altLang="en-US" dirty="0" smtClean="0"/>
              <a:t>의 값은 원소 개수의 </a:t>
            </a:r>
            <a:r>
              <a:rPr lang="en-US" altLang="ko-KR" dirty="0" smtClean="0"/>
              <a:t>1/2</a:t>
            </a:r>
            <a:r>
              <a:rPr lang="ko-KR" altLang="en-US" dirty="0" smtClean="0"/>
              <a:t>을 사용하고 한 단계 수행될 때마다 </a:t>
            </a:r>
            <a:r>
              <a:rPr lang="en-US" altLang="ko-KR" dirty="0" smtClean="0"/>
              <a:t>h</a:t>
            </a:r>
            <a:r>
              <a:rPr lang="ko-KR" altLang="en-US" dirty="0" smtClean="0"/>
              <a:t>의 값을 반으로 감소시키면서 반복 수행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686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셸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정렬되지 않은 </a:t>
            </a:r>
            <a:r>
              <a:rPr lang="en-US" altLang="ko-KR" dirty="0" smtClean="0"/>
              <a:t>{69, 10, 30, 2, 16, 8, 31, 22}</a:t>
            </a:r>
            <a:r>
              <a:rPr lang="ko-KR" altLang="en-US" dirty="0" smtClean="0"/>
              <a:t>의 자료들을 </a:t>
            </a:r>
            <a:r>
              <a:rPr lang="ko-KR" altLang="en-US" dirty="0" err="1" smtClean="0"/>
              <a:t>셸</a:t>
            </a:r>
            <a:r>
              <a:rPr lang="ko-KR" altLang="en-US" dirty="0" smtClean="0"/>
              <a:t> 정렬 방법으로 정렬하는 과정</a:t>
            </a:r>
            <a:r>
              <a:rPr lang="en-US" altLang="ko-KR" dirty="0" smtClean="0"/>
              <a:t> </a:t>
            </a:r>
          </a:p>
          <a:p>
            <a:pPr lvl="2" eaLnBrk="1" hangingPunct="1">
              <a:buNone/>
            </a:pPr>
            <a:r>
              <a:rPr lang="en-US" altLang="ko-KR" dirty="0"/>
              <a:t>⑴</a:t>
            </a:r>
            <a:r>
              <a:rPr lang="en-US" altLang="ko-KR" dirty="0" smtClean="0"/>
              <a:t> </a:t>
            </a:r>
            <a:r>
              <a:rPr lang="ko-KR" altLang="en-US" dirty="0"/>
              <a:t>원소 개수가 여덟 개이므로 매개변수 </a:t>
            </a:r>
            <a:r>
              <a:rPr lang="en-US" altLang="ko-KR" dirty="0"/>
              <a:t>h</a:t>
            </a:r>
            <a:r>
              <a:rPr lang="ko-KR" altLang="en-US" dirty="0"/>
              <a:t>는 </a:t>
            </a:r>
            <a:r>
              <a:rPr lang="en-US" altLang="ko-KR" dirty="0"/>
              <a:t>4</a:t>
            </a:r>
            <a:r>
              <a:rPr lang="ko-KR" altLang="en-US" dirty="0"/>
              <a:t>에서 시작한다</a:t>
            </a:r>
            <a:r>
              <a:rPr lang="en-US" altLang="ko-KR" dirty="0"/>
              <a:t>. h=4</a:t>
            </a:r>
            <a:r>
              <a:rPr lang="ko-KR" altLang="en-US" dirty="0"/>
              <a:t>이므로 </a:t>
            </a:r>
            <a:r>
              <a:rPr lang="ko-KR" altLang="en-US" dirty="0" smtClean="0"/>
              <a:t>간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격이 </a:t>
            </a:r>
            <a:r>
              <a:rPr lang="en-US" altLang="ko-KR" dirty="0"/>
              <a:t>4</a:t>
            </a:r>
            <a:r>
              <a:rPr lang="ko-KR" altLang="en-US" dirty="0"/>
              <a:t>만큼 떨어져 있는 </a:t>
            </a:r>
            <a:r>
              <a:rPr lang="ko-KR" altLang="en-US" dirty="0" smtClean="0"/>
              <a:t>원소들을 </a:t>
            </a:r>
            <a:r>
              <a:rPr lang="ko-KR" altLang="en-US" dirty="0"/>
              <a:t>같은 부분집합으로 만들면 네 개의 </a:t>
            </a:r>
            <a:r>
              <a:rPr lang="ko-KR" altLang="en-US" dirty="0" smtClean="0"/>
              <a:t>부분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집합이 만들어짐</a:t>
            </a:r>
            <a:r>
              <a:rPr lang="en-US" altLang="ko-KR" dirty="0" smtClean="0"/>
              <a:t>(</a:t>
            </a:r>
            <a:r>
              <a:rPr lang="ko-KR" altLang="en-US" dirty="0"/>
              <a:t>같은 부분집합은 동일한 </a:t>
            </a:r>
            <a:r>
              <a:rPr lang="ko-KR" altLang="en-US" dirty="0" smtClean="0"/>
              <a:t>색으로 표시</a:t>
            </a:r>
            <a:r>
              <a:rPr lang="en-US" altLang="ko-KR" dirty="0" smtClean="0"/>
              <a:t>)</a:t>
            </a:r>
          </a:p>
          <a:p>
            <a:pPr lvl="2" eaLnBrk="1" hangingPunct="1">
              <a:buNone/>
            </a:pPr>
            <a:r>
              <a:rPr lang="ko-KR" altLang="en-US" dirty="0" smtClean="0"/>
              <a:t>   ① </a:t>
            </a:r>
            <a:r>
              <a:rPr lang="ko-KR" altLang="en-US" dirty="0"/>
              <a:t>첫 번째 부분집합 </a:t>
            </a:r>
            <a:r>
              <a:rPr lang="en-US" altLang="ko-KR" dirty="0"/>
              <a:t>{69, 16}</a:t>
            </a:r>
            <a:r>
              <a:rPr lang="ko-KR" altLang="en-US" dirty="0"/>
              <a:t>에 대해서 삽입 정렬을 수행하여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> </a:t>
            </a:r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② </a:t>
            </a:r>
            <a:r>
              <a:rPr lang="ko-KR" altLang="en-US" dirty="0"/>
              <a:t>두 번째 </a:t>
            </a:r>
            <a:r>
              <a:rPr lang="ko-KR" altLang="en-US" dirty="0" smtClean="0"/>
              <a:t>부분집합</a:t>
            </a:r>
            <a:r>
              <a:rPr lang="en-US" altLang="ko-KR" dirty="0" smtClean="0"/>
              <a:t>{</a:t>
            </a:r>
            <a:r>
              <a:rPr lang="en-US" altLang="ko-KR" dirty="0"/>
              <a:t>10, 8}</a:t>
            </a:r>
            <a:r>
              <a:rPr lang="ko-KR" altLang="en-US" dirty="0"/>
              <a:t>에 대해서 삽입 정렬을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③ </a:t>
            </a:r>
            <a:r>
              <a:rPr lang="ko-KR" altLang="en-US" dirty="0"/>
              <a:t>세 번째 부분집합 </a:t>
            </a:r>
            <a:r>
              <a:rPr lang="en-US" altLang="ko-KR" dirty="0"/>
              <a:t>{30, 31}</a:t>
            </a:r>
            <a:r>
              <a:rPr lang="ko-KR" altLang="en-US" dirty="0"/>
              <a:t>에 대해서 삽입 정렬을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. 30&lt;31</a:t>
            </a:r>
            <a:r>
              <a:rPr lang="ko-KR" altLang="en-US" dirty="0"/>
              <a:t>이므로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자리 </a:t>
            </a:r>
            <a:r>
              <a:rPr lang="ko-KR" altLang="en-US" dirty="0"/>
              <a:t>이동은 이루어지지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. </a:t>
            </a:r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④ </a:t>
            </a:r>
            <a:r>
              <a:rPr lang="ko-KR" altLang="en-US" dirty="0"/>
              <a:t>네 번째 부분집합 </a:t>
            </a:r>
            <a:r>
              <a:rPr lang="en-US" altLang="ko-KR" dirty="0"/>
              <a:t>{2, 22}</a:t>
            </a:r>
            <a:r>
              <a:rPr lang="ko-KR" altLang="en-US" dirty="0"/>
              <a:t>에 대해서 삽입 정렬을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. </a:t>
            </a:r>
            <a:r>
              <a:rPr lang="en-US" altLang="ko-KR" dirty="0"/>
              <a:t>2&lt;22</a:t>
            </a:r>
            <a:r>
              <a:rPr lang="ko-KR" altLang="en-US" dirty="0"/>
              <a:t>이므로 자리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이동은 </a:t>
            </a:r>
            <a:r>
              <a:rPr lang="ko-KR" altLang="en-US" dirty="0"/>
              <a:t>이루어지지 </a:t>
            </a:r>
            <a:r>
              <a:rPr lang="ko-KR" altLang="en-US" dirty="0" smtClean="0"/>
              <a:t>않음</a:t>
            </a:r>
          </a:p>
        </p:txBody>
      </p:sp>
      <p:sp>
        <p:nvSpPr>
          <p:cNvPr id="696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셸 정렬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 smtClean="0"/>
              <a:t>내부 </a:t>
            </a:r>
            <a:r>
              <a:rPr lang="ko-KR" altLang="en-US" dirty="0"/>
              <a:t>정렬</a:t>
            </a:r>
            <a:r>
              <a:rPr lang="en-US" altLang="ko-KR" dirty="0"/>
              <a:t>(</a:t>
            </a:r>
            <a:r>
              <a:rPr lang="en-US" altLang="ko-KR" baseline="30000" dirty="0"/>
              <a:t>internal sort</a:t>
            </a:r>
            <a:r>
              <a:rPr lang="en-US" altLang="ko-KR" dirty="0"/>
              <a:t>) 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ko-KR" altLang="en-US" dirty="0"/>
              <a:t>정렬할 자료를 메인 메모리에 올려서 정렬하는 방식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ko-KR" altLang="en-US" spc="-100" dirty="0"/>
              <a:t>정렬 속도가 빠르지만 정렬할 수 있는 자료의 양이 메인 메모리의 용량에 따라 제한됨</a:t>
            </a:r>
          </a:p>
          <a:p>
            <a:pPr lvl="2" eaLnBrk="1" hangingPunct="1">
              <a:lnSpc>
                <a:spcPct val="110000"/>
              </a:lnSpc>
              <a:defRPr/>
            </a:pPr>
            <a:endParaRPr lang="en-US" altLang="ko-KR" dirty="0" smtClean="0"/>
          </a:p>
          <a:p>
            <a:pPr lvl="2" eaLnBrk="1" hangingPunct="1">
              <a:lnSpc>
                <a:spcPct val="110000"/>
              </a:lnSpc>
              <a:defRPr/>
            </a:pPr>
            <a:endParaRPr lang="en-US" altLang="ko-KR" dirty="0"/>
          </a:p>
          <a:p>
            <a:pPr lvl="2" eaLnBrk="1" hangingPunct="1">
              <a:lnSpc>
                <a:spcPct val="110000"/>
              </a:lnSpc>
              <a:defRPr/>
            </a:pPr>
            <a:endParaRPr lang="en-US" altLang="ko-KR" dirty="0" smtClean="0"/>
          </a:p>
          <a:p>
            <a:pPr lvl="2" eaLnBrk="1" hangingPunct="1">
              <a:lnSpc>
                <a:spcPct val="110000"/>
              </a:lnSpc>
              <a:defRPr/>
            </a:pPr>
            <a:endParaRPr lang="en-US" altLang="ko-KR" dirty="0"/>
          </a:p>
          <a:p>
            <a:pPr lvl="2" eaLnBrk="1" hangingPunct="1">
              <a:lnSpc>
                <a:spcPct val="110000"/>
              </a:lnSpc>
              <a:defRPr/>
            </a:pPr>
            <a:endParaRPr lang="en-US" altLang="ko-KR" dirty="0" smtClean="0"/>
          </a:p>
          <a:p>
            <a:pPr lvl="2" eaLnBrk="1" hangingPunct="1">
              <a:lnSpc>
                <a:spcPct val="110000"/>
              </a:lnSpc>
              <a:defRPr/>
            </a:pPr>
            <a:endParaRPr lang="en-US" altLang="ko-KR" dirty="0"/>
          </a:p>
          <a:p>
            <a:pPr lvl="2" eaLnBrk="1" hangingPunct="1">
              <a:lnSpc>
                <a:spcPct val="110000"/>
              </a:lnSpc>
              <a:defRPr/>
            </a:pPr>
            <a:endParaRPr lang="en-US" altLang="ko-KR" dirty="0" smtClean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 smtClean="0"/>
              <a:t>외부 </a:t>
            </a:r>
            <a:r>
              <a:rPr lang="ko-KR" altLang="en-US" dirty="0"/>
              <a:t>정렬</a:t>
            </a:r>
            <a:r>
              <a:rPr lang="en-US" altLang="ko-KR" dirty="0"/>
              <a:t>(</a:t>
            </a:r>
            <a:r>
              <a:rPr lang="en-US" altLang="ko-KR" baseline="30000" dirty="0"/>
              <a:t>external sort</a:t>
            </a:r>
            <a:r>
              <a:rPr lang="en-US" altLang="ko-KR" dirty="0"/>
              <a:t>) 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ko-KR" altLang="en-US" dirty="0"/>
              <a:t>정렬할 자료를 보조 기억장치에서 정렬하는 방식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ko-KR" altLang="en-US" dirty="0"/>
              <a:t>대용량의 보조 기억 장치를 사용하기 때문에 내부 정렬보다 속도는 떨어지지만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내부 </a:t>
            </a:r>
            <a:r>
              <a:rPr lang="ko-KR" altLang="en-US" dirty="0"/>
              <a:t>정렬로 처리할 수 없는 대용량의 자료에 대한 정렬 가능 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/>
              <a:t>외부 정렬 방식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ko-KR" altLang="en-US" dirty="0"/>
              <a:t>병합 방식 </a:t>
            </a:r>
            <a:r>
              <a:rPr lang="en-US" altLang="ko-KR" dirty="0"/>
              <a:t>: </a:t>
            </a:r>
            <a:r>
              <a:rPr lang="ko-KR" altLang="en-US" dirty="0"/>
              <a:t>파일을 부분 파일로 분리하여 각각을 내부 정렬 방법으로 정렬하여 병합하는 정렬 방식 </a:t>
            </a:r>
            <a:r>
              <a:rPr lang="en-US" altLang="ko-KR" dirty="0"/>
              <a:t>(2-way </a:t>
            </a:r>
            <a:r>
              <a:rPr lang="ko-KR" altLang="en-US" dirty="0"/>
              <a:t>병합</a:t>
            </a:r>
            <a:r>
              <a:rPr lang="en-US" altLang="ko-KR" dirty="0"/>
              <a:t>, n-way </a:t>
            </a:r>
            <a:r>
              <a:rPr lang="ko-KR" altLang="en-US" dirty="0"/>
              <a:t>병합</a:t>
            </a:r>
            <a:r>
              <a:rPr lang="en-US" altLang="ko-KR" dirty="0"/>
              <a:t>) 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정렬의 이해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30" y="2073912"/>
            <a:ext cx="6415238" cy="237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셸 정렬</a:t>
            </a:r>
            <a:endParaRPr lang="ko-KR" altLang="en-US" dirty="0" smtClean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55" y="1196752"/>
            <a:ext cx="4032089" cy="497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69" y="2735046"/>
            <a:ext cx="408899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00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en-US" altLang="ko-KR" dirty="0" smtClean="0"/>
              <a:t>⑵ </a:t>
            </a:r>
            <a:r>
              <a:rPr lang="ko-KR" altLang="en-US" dirty="0" smtClean="0"/>
              <a:t>이제 </a:t>
            </a:r>
            <a:r>
              <a:rPr lang="en-US" altLang="ko-KR" dirty="0"/>
              <a:t>h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로 변경하고 다시 </a:t>
            </a:r>
            <a:r>
              <a:rPr lang="ko-KR" altLang="en-US" dirty="0" err="1"/>
              <a:t>셸</a:t>
            </a:r>
            <a:r>
              <a:rPr lang="ko-KR" altLang="en-US" dirty="0"/>
              <a:t> 정렬을 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. </a:t>
            </a:r>
            <a:r>
              <a:rPr lang="en-US" altLang="ko-KR" dirty="0"/>
              <a:t>h=2</a:t>
            </a:r>
            <a:r>
              <a:rPr lang="ko-KR" altLang="en-US" dirty="0"/>
              <a:t>이므로 간격이 </a:t>
            </a:r>
            <a:r>
              <a:rPr lang="en-US" altLang="ko-KR" dirty="0"/>
              <a:t>2</a:t>
            </a:r>
            <a:r>
              <a:rPr lang="ko-KR" altLang="en-US" dirty="0"/>
              <a:t>만큼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떨어진 </a:t>
            </a:r>
            <a:r>
              <a:rPr lang="ko-KR" altLang="en-US" dirty="0"/>
              <a:t>원소들을 같은 </a:t>
            </a:r>
            <a:r>
              <a:rPr lang="ko-KR" altLang="en-US" dirty="0" smtClean="0"/>
              <a:t>부분집합으로 </a:t>
            </a:r>
            <a:r>
              <a:rPr lang="ko-KR" altLang="en-US" dirty="0"/>
              <a:t>만들면 두 개의 부분집합이 </a:t>
            </a:r>
            <a:r>
              <a:rPr lang="ko-KR" altLang="en-US" dirty="0" err="1" smtClean="0"/>
              <a:t>만들짐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/>
              <a:t>① </a:t>
            </a:r>
            <a:r>
              <a:rPr lang="ko-KR" altLang="en-US" dirty="0"/>
              <a:t>첫 번째 부분집합 </a:t>
            </a:r>
            <a:r>
              <a:rPr lang="en-US" altLang="ko-KR" dirty="0"/>
              <a:t>{16, 30, 69, 31}</a:t>
            </a:r>
            <a:r>
              <a:rPr lang="ko-KR" altLang="en-US" dirty="0"/>
              <a:t>에 대해 </a:t>
            </a:r>
            <a:r>
              <a:rPr lang="ko-KR" altLang="en-US" dirty="0" smtClean="0"/>
              <a:t>삽입 정렬을 </a:t>
            </a:r>
            <a:r>
              <a:rPr lang="ko-KR" altLang="en-US" dirty="0"/>
              <a:t>수행하여 </a:t>
            </a:r>
            <a:r>
              <a:rPr lang="ko-KR" altLang="en-US" dirty="0" smtClean="0"/>
              <a:t>정렬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② </a:t>
            </a:r>
            <a:r>
              <a:rPr lang="ko-KR" altLang="en-US" dirty="0"/>
              <a:t>두 번째 부분집합 </a:t>
            </a:r>
            <a:r>
              <a:rPr lang="en-US" altLang="ko-KR" dirty="0"/>
              <a:t>{8, 2, 10, 22}</a:t>
            </a:r>
            <a:r>
              <a:rPr lang="ko-KR" altLang="en-US" dirty="0"/>
              <a:t>에 대해 삽입 정렬을 수행하여 </a:t>
            </a:r>
            <a:r>
              <a:rPr lang="ko-KR" altLang="en-US" dirty="0" smtClean="0"/>
              <a:t>정렬</a:t>
            </a:r>
          </a:p>
        </p:txBody>
      </p:sp>
      <p:sp>
        <p:nvSpPr>
          <p:cNvPr id="696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셸 정렬</a:t>
            </a:r>
            <a:endParaRPr lang="ko-KR" altLang="en-US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512652"/>
            <a:ext cx="3634969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76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ko-KR" altLang="en-US" dirty="0"/>
              <a:t>⑶ 이제 </a:t>
            </a:r>
            <a:r>
              <a:rPr lang="en-US" altLang="ko-KR" dirty="0"/>
              <a:t>h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변경하고 다시 </a:t>
            </a:r>
            <a:r>
              <a:rPr lang="ko-KR" altLang="en-US" dirty="0" err="1"/>
              <a:t>셸</a:t>
            </a:r>
            <a:r>
              <a:rPr lang="ko-KR" altLang="en-US" dirty="0"/>
              <a:t> 정렬을 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. </a:t>
            </a:r>
            <a:r>
              <a:rPr lang="en-US" altLang="ko-KR" dirty="0"/>
              <a:t>h=1</a:t>
            </a:r>
            <a:r>
              <a:rPr lang="ko-KR" altLang="en-US" dirty="0"/>
              <a:t>이므로 간격이 </a:t>
            </a:r>
            <a:r>
              <a:rPr lang="en-US" altLang="ko-KR" dirty="0"/>
              <a:t>1</a:t>
            </a:r>
            <a:r>
              <a:rPr lang="ko-KR" altLang="en-US" dirty="0"/>
              <a:t>만큼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떨어져 </a:t>
            </a:r>
            <a:r>
              <a:rPr lang="ko-KR" altLang="en-US" dirty="0"/>
              <a:t>있는 원소들을 같은 </a:t>
            </a:r>
            <a:r>
              <a:rPr lang="ko-KR" altLang="en-US" dirty="0" smtClean="0"/>
              <a:t>부분집합으로 </a:t>
            </a:r>
            <a:r>
              <a:rPr lang="ko-KR" altLang="en-US" dirty="0"/>
              <a:t>만들면 한 개의 부분집합이 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만들어짐</a:t>
            </a:r>
            <a:r>
              <a:rPr lang="en-US" altLang="ko-KR" dirty="0" smtClean="0"/>
              <a:t>. </a:t>
            </a:r>
            <a:r>
              <a:rPr lang="ko-KR" altLang="en-US" dirty="0"/>
              <a:t>즉 전체 원소에 대해서 삽입 정렬을 </a:t>
            </a:r>
            <a:r>
              <a:rPr lang="ko-KR" altLang="en-US" dirty="0" smtClean="0"/>
              <a:t>수행</a:t>
            </a:r>
          </a:p>
        </p:txBody>
      </p:sp>
      <p:sp>
        <p:nvSpPr>
          <p:cNvPr id="696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셸 정렬</a:t>
            </a:r>
            <a:endParaRPr lang="ko-KR" altLang="en-US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386013"/>
            <a:ext cx="46386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0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셸 정렬 알고리즘</a:t>
            </a:r>
          </a:p>
          <a:p>
            <a:endParaRPr lang="ko-KR" altLang="en-US" smtClean="0"/>
          </a:p>
        </p:txBody>
      </p:sp>
      <p:sp>
        <p:nvSpPr>
          <p:cNvPr id="757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셸 정렬</a:t>
            </a:r>
            <a:endParaRPr lang="ko-KR" altLang="en-US" dirty="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40" y="1404925"/>
            <a:ext cx="7460232" cy="276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17" y="4197112"/>
            <a:ext cx="7467330" cy="2498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smtClean="0"/>
              <a:t>메모리 </a:t>
            </a:r>
            <a:r>
              <a:rPr lang="ko-KR" altLang="en-US" dirty="0"/>
              <a:t>사용공간 </a:t>
            </a:r>
          </a:p>
          <a:p>
            <a:pPr lvl="2" eaLnBrk="1" hangingPunct="1">
              <a:defRPr/>
            </a:pPr>
            <a:r>
              <a:rPr lang="en-US" altLang="ko-KR" dirty="0"/>
              <a:t>n</a:t>
            </a:r>
            <a:r>
              <a:rPr lang="ko-KR" altLang="en-US" dirty="0"/>
              <a:t>개의 원소에 대하여 </a:t>
            </a:r>
            <a:r>
              <a:rPr lang="en-US" altLang="ko-KR" dirty="0"/>
              <a:t>n</a:t>
            </a:r>
            <a:r>
              <a:rPr lang="ko-KR" altLang="en-US" dirty="0"/>
              <a:t>개의 메모리와 매개변수 </a:t>
            </a:r>
            <a:r>
              <a:rPr lang="en-US" altLang="ko-KR" dirty="0"/>
              <a:t>h</a:t>
            </a:r>
            <a:r>
              <a:rPr lang="ko-KR" altLang="en-US" dirty="0"/>
              <a:t>에 대한 저장공간 사용</a:t>
            </a:r>
          </a:p>
          <a:p>
            <a:pPr lvl="1" eaLnBrk="1" hangingPunct="1">
              <a:defRPr/>
            </a:pPr>
            <a:r>
              <a:rPr lang="ko-KR" altLang="en-US" dirty="0"/>
              <a:t>연산 시간</a:t>
            </a:r>
          </a:p>
          <a:p>
            <a:pPr lvl="2" eaLnBrk="1" hangingPunct="1">
              <a:defRPr/>
            </a:pPr>
            <a:r>
              <a:rPr lang="ko-KR" altLang="en-US" dirty="0"/>
              <a:t>비교횟수</a:t>
            </a:r>
          </a:p>
          <a:p>
            <a:pPr lvl="3" eaLnBrk="1" hangingPunct="1">
              <a:defRPr/>
            </a:pPr>
            <a:r>
              <a:rPr lang="ko-KR" altLang="en-US" dirty="0"/>
              <a:t>처음 원소의 상태에 상관없이 매개변수 </a:t>
            </a:r>
            <a:r>
              <a:rPr lang="en-US" altLang="ko-KR" dirty="0"/>
              <a:t>h</a:t>
            </a:r>
            <a:r>
              <a:rPr lang="ko-KR" altLang="en-US" dirty="0"/>
              <a:t>에 의해 결정</a:t>
            </a:r>
          </a:p>
          <a:p>
            <a:pPr lvl="2" eaLnBrk="1" hangingPunct="1">
              <a:defRPr/>
            </a:pPr>
            <a:r>
              <a:rPr lang="ko-KR" altLang="en-US" dirty="0"/>
              <a:t>일반적인 시간 복잡도 </a:t>
            </a:r>
            <a:r>
              <a:rPr lang="en-US" altLang="ko-KR" dirty="0"/>
              <a:t>: O(n</a:t>
            </a:r>
            <a:r>
              <a:rPr lang="en-US" altLang="ko-KR" baseline="30000" dirty="0"/>
              <a:t>1.25</a:t>
            </a:r>
            <a:r>
              <a:rPr lang="en-US" altLang="ko-KR" dirty="0"/>
              <a:t>)</a:t>
            </a:r>
          </a:p>
          <a:p>
            <a:pPr lvl="2" eaLnBrk="1" hangingPunct="1">
              <a:defRPr/>
            </a:pPr>
            <a:r>
              <a:rPr lang="ko-KR" altLang="en-US" dirty="0" err="1"/>
              <a:t>셸</a:t>
            </a:r>
            <a:r>
              <a:rPr lang="ko-KR" altLang="en-US" dirty="0"/>
              <a:t> 정렬은 삽입 정렬의 시간 복잡도 </a:t>
            </a:r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 </a:t>
            </a:r>
            <a:r>
              <a:rPr lang="ko-KR" altLang="en-US" dirty="0"/>
              <a:t>보다 개선된 정렬 방법 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768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셸 정렬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셸</a:t>
            </a:r>
            <a:r>
              <a:rPr lang="ko-KR" altLang="en-US" smtClean="0"/>
              <a:t> 정렬하기</a:t>
            </a:r>
            <a:r>
              <a:rPr lang="ko-KR" altLang="en-US" smtClean="0"/>
              <a:t>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525p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셸 정렬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38385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병합 정렬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merge</a:t>
            </a:r>
            <a:r>
              <a:rPr lang="en-US" altLang="ko-KR" baseline="30000" dirty="0" smtClean="0">
                <a:latin typeface="Times New Roman" panose="02020603050405020304" pitchFamily="18" charset="0"/>
              </a:rPr>
              <a:t> </a:t>
            </a:r>
            <a:r>
              <a:rPr lang="en-US" altLang="ko-KR" baseline="30000" dirty="0" smtClean="0"/>
              <a:t>sort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이해</a:t>
            </a:r>
            <a:r>
              <a:rPr lang="en-US" altLang="ko-KR" dirty="0" smtClean="0"/>
              <a:t> </a:t>
            </a:r>
          </a:p>
          <a:p>
            <a:pPr lvl="1" eaLnBrk="1" hangingPunct="1"/>
            <a:r>
              <a:rPr lang="ko-KR" altLang="en-US" dirty="0" smtClean="0"/>
              <a:t>여러 개의 정렬된 자료의 집합을 병합하여 한 개의 정렬된 집합으로 만드는 방법</a:t>
            </a:r>
          </a:p>
          <a:p>
            <a:pPr lvl="1" eaLnBrk="1" hangingPunct="1"/>
            <a:r>
              <a:rPr lang="ko-KR" altLang="en-US" dirty="0" smtClean="0"/>
              <a:t>부분집합으로 분할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divide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부분집합에 대해서 정렬 작업을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완성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conquer</a:t>
            </a:r>
            <a:r>
              <a:rPr lang="en-US" altLang="ko-KR" dirty="0" smtClean="0"/>
              <a:t>)</a:t>
            </a:r>
            <a:r>
              <a:rPr lang="ko-KR" altLang="en-US" dirty="0" smtClean="0"/>
              <a:t>한 후에 정렬된 부분집합들을 다시 결합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combine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하는 분할 정복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divide and conquer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기법 사용 </a:t>
            </a:r>
          </a:p>
          <a:p>
            <a:pPr lvl="1" eaLnBrk="1" hangingPunct="1">
              <a:lnSpc>
                <a:spcPct val="160000"/>
              </a:lnSpc>
              <a:spcBef>
                <a:spcPct val="40000"/>
              </a:spcBef>
            </a:pPr>
            <a:r>
              <a:rPr lang="ko-KR" altLang="en-US" dirty="0" smtClean="0"/>
              <a:t>병합 정렬 방법의 종류</a:t>
            </a:r>
          </a:p>
          <a:p>
            <a:pPr lvl="2" eaLnBrk="1" hangingPunct="1">
              <a:spcBef>
                <a:spcPct val="15000"/>
              </a:spcBef>
              <a:spcAft>
                <a:spcPts val="200"/>
              </a:spcAft>
            </a:pPr>
            <a:r>
              <a:rPr lang="en-US" altLang="ko-KR" dirty="0" smtClean="0"/>
              <a:t>2-way </a:t>
            </a:r>
            <a:r>
              <a:rPr lang="ko-KR" altLang="en-US" dirty="0" smtClean="0"/>
              <a:t>병합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개의 정렬된 자료의 집합을 결합하여 하나의 집합으로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만드는 병합 방법</a:t>
            </a:r>
          </a:p>
          <a:p>
            <a:pPr lvl="2" eaLnBrk="1" hangingPunct="1"/>
            <a:r>
              <a:rPr lang="en-US" altLang="ko-KR" dirty="0" smtClean="0"/>
              <a:t>n-way </a:t>
            </a:r>
            <a:r>
              <a:rPr lang="ko-KR" altLang="en-US" dirty="0" smtClean="0"/>
              <a:t>병합 </a:t>
            </a:r>
            <a:r>
              <a:rPr lang="en-US" altLang="ko-KR" dirty="0" smtClean="0"/>
              <a:t>: n</a:t>
            </a:r>
            <a:r>
              <a:rPr lang="ko-KR" altLang="en-US" dirty="0" smtClean="0"/>
              <a:t>개의 정렬된 자료의 집합을 결합하여 하나의 집합으로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만드는 병합 방법</a:t>
            </a:r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병합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2-way </a:t>
            </a:r>
            <a:r>
              <a:rPr lang="ko-KR" altLang="en-US" dirty="0"/>
              <a:t>병합 정렬 과정</a:t>
            </a:r>
            <a:endParaRPr lang="ko-KR" altLang="en-US" dirty="0" smtClean="0"/>
          </a:p>
        </p:txBody>
      </p:sp>
      <p:sp>
        <p:nvSpPr>
          <p:cNvPr id="819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병합 정렬</a:t>
            </a:r>
            <a:endParaRPr lang="ko-KR" altLang="en-US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428086"/>
            <a:ext cx="65246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정렬되지 않은 </a:t>
            </a:r>
            <a:r>
              <a:rPr lang="en-US" altLang="ko-KR" dirty="0" smtClean="0"/>
              <a:t>{69, 10, 30, 2, 16, 8, 31, 22}</a:t>
            </a:r>
            <a:r>
              <a:rPr lang="ko-KR" altLang="en-US" dirty="0" smtClean="0"/>
              <a:t>의 자료들을 병합 정렬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방법으로 정렬하는 과정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 smtClean="0"/>
              <a:t>① </a:t>
            </a:r>
            <a:r>
              <a:rPr lang="ko-KR" altLang="en-US" dirty="0" smtClean="0"/>
              <a:t>분할 단계 </a:t>
            </a:r>
            <a:r>
              <a:rPr lang="en-US" altLang="ko-KR" dirty="0" smtClean="0"/>
              <a:t>: </a:t>
            </a:r>
            <a:r>
              <a:rPr lang="ko-KR" altLang="en-US" dirty="0"/>
              <a:t>정렬할 전체 자료의 집합에 대해서 최소 원소의 부분집합이 될 때까지 분할 작업을 </a:t>
            </a:r>
            <a:r>
              <a:rPr lang="ko-KR" altLang="en-US" dirty="0" smtClean="0"/>
              <a:t>반복하여 </a:t>
            </a:r>
            <a:r>
              <a:rPr lang="ko-KR" altLang="en-US" dirty="0"/>
              <a:t>한 개의 원소를 가진 부분집합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만듦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829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병합 정렬</a:t>
            </a:r>
            <a:endParaRPr lang="ko-KR" altLang="en-US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47014"/>
            <a:ext cx="7848872" cy="4141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② </a:t>
            </a:r>
            <a:r>
              <a:rPr lang="ko-KR" altLang="en-US" dirty="0"/>
              <a:t>정복과 결합 단계 </a:t>
            </a:r>
            <a:r>
              <a:rPr lang="en-US" altLang="ko-KR" dirty="0"/>
              <a:t>: </a:t>
            </a:r>
            <a:r>
              <a:rPr lang="ko-KR" altLang="en-US" dirty="0"/>
              <a:t>부분집합 두 개를 정렬하여 하나로 </a:t>
            </a:r>
            <a:r>
              <a:rPr lang="ko-KR" altLang="en-US" dirty="0" smtClean="0"/>
              <a:t>결합</a:t>
            </a:r>
            <a:r>
              <a:rPr lang="en-US" altLang="ko-KR" dirty="0" smtClean="0"/>
              <a:t>. </a:t>
            </a:r>
            <a:r>
              <a:rPr lang="ko-KR" altLang="en-US" dirty="0"/>
              <a:t>전체 </a:t>
            </a:r>
            <a:r>
              <a:rPr lang="ko-KR" altLang="en-US" dirty="0" smtClean="0"/>
              <a:t>원소가</a:t>
            </a:r>
            <a:endParaRPr lang="en-US" altLang="ko-KR" dirty="0"/>
          </a:p>
          <a:p>
            <a:pPr marL="627062" lvl="2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집합 하나로 묶일 </a:t>
            </a:r>
            <a:r>
              <a:rPr lang="ko-KR" altLang="en-US" dirty="0" smtClean="0"/>
              <a:t>때까지 반복</a:t>
            </a:r>
          </a:p>
        </p:txBody>
      </p:sp>
      <p:sp>
        <p:nvSpPr>
          <p:cNvPr id="839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병합 정렬</a:t>
            </a:r>
            <a:endParaRPr lang="ko-KR" altLang="en-US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799234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선택 정렬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selection sort</a:t>
            </a:r>
            <a:r>
              <a:rPr lang="en-US" altLang="ko-KR" dirty="0" smtClean="0"/>
              <a:t>) </a:t>
            </a:r>
          </a:p>
          <a:p>
            <a:pPr lvl="1" eaLnBrk="1" hangingPunct="1">
              <a:defRPr/>
            </a:pPr>
            <a:r>
              <a:rPr lang="ko-KR" altLang="en-US" dirty="0" smtClean="0"/>
              <a:t>전체 원소들 중에서 </a:t>
            </a:r>
            <a:r>
              <a:rPr lang="ko-KR" altLang="en-US" spc="-100" dirty="0" smtClean="0"/>
              <a:t>기준 위치에 맞는 원소를 선택하여 자리를 교환하는</a:t>
            </a:r>
            <a:r>
              <a:rPr lang="ko-KR" altLang="en-US" dirty="0" smtClean="0"/>
              <a:t> 방식으로 정렬</a:t>
            </a:r>
          </a:p>
          <a:p>
            <a:pPr lvl="1" eaLnBrk="1" hangingPunct="1">
              <a:defRPr/>
            </a:pPr>
            <a:r>
              <a:rPr lang="ko-KR" altLang="en-US" dirty="0" smtClean="0"/>
              <a:t>수행 방법</a:t>
            </a:r>
          </a:p>
          <a:p>
            <a:pPr lvl="2" eaLnBrk="1" hangingPunct="1">
              <a:defRPr/>
            </a:pPr>
            <a:r>
              <a:rPr lang="ko-KR" altLang="en-US" dirty="0" smtClean="0"/>
              <a:t>전체 원소 중에서 가장 작은 원소를 찾아 첫 번째 원소와 자리를 교환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두 번째로 작은 원소를 찾아 선택하여 두 번째 원소와 자리를 교환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세 번째로 작은 원소를 찾아 선택하여 세 번째 원소와 자리를 교환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이 과정을 반복하면서 정렬을 완성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ko-KR" altLang="en-US" dirty="0" smtClean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선택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병합 정렬 알고리즘</a:t>
            </a:r>
          </a:p>
          <a:p>
            <a:endParaRPr lang="ko-KR" altLang="en-US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병합 정렬</a:t>
            </a:r>
            <a:endParaRPr lang="ko-KR" altLang="en-US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88" y="1687744"/>
            <a:ext cx="8280920" cy="281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병합 정렬</a:t>
            </a:r>
            <a:endParaRPr lang="ko-KR" altLang="en-US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9" y="898075"/>
            <a:ext cx="8094290" cy="559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679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smtClean="0"/>
              <a:t>메모리 </a:t>
            </a:r>
            <a:r>
              <a:rPr lang="ko-KR" altLang="en-US" dirty="0"/>
              <a:t>사용공간 </a:t>
            </a:r>
          </a:p>
          <a:p>
            <a:pPr lvl="2" eaLnBrk="1" hangingPunct="1">
              <a:defRPr/>
            </a:pPr>
            <a:r>
              <a:rPr lang="ko-KR" altLang="en-US" dirty="0"/>
              <a:t>각 단계에서 새로 병합하여 만든 부분집합을 저장할 공간이 추가로 필요</a:t>
            </a:r>
          </a:p>
          <a:p>
            <a:pPr lvl="2" eaLnBrk="1" hangingPunct="1">
              <a:defRPr/>
            </a:pPr>
            <a:r>
              <a:rPr lang="ko-KR" altLang="en-US" dirty="0"/>
              <a:t>원소 </a:t>
            </a:r>
            <a:r>
              <a:rPr lang="en-US" altLang="ko-KR" dirty="0"/>
              <a:t>n</a:t>
            </a:r>
            <a:r>
              <a:rPr lang="ko-KR" altLang="en-US" dirty="0"/>
              <a:t>개에 대해서 </a:t>
            </a:r>
            <a:r>
              <a:rPr lang="en-US" altLang="ko-KR" dirty="0"/>
              <a:t>(2 x n)</a:t>
            </a:r>
            <a:r>
              <a:rPr lang="ko-KR" altLang="en-US" dirty="0"/>
              <a:t>개의 메모리 공간 사용 </a:t>
            </a:r>
            <a:endParaRPr lang="en-US" altLang="ko-KR" dirty="0" smtClean="0"/>
          </a:p>
          <a:p>
            <a:pPr lvl="2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r>
              <a:rPr lang="ko-KR" altLang="en-US" dirty="0"/>
              <a:t>연산 시간</a:t>
            </a:r>
          </a:p>
          <a:p>
            <a:pPr lvl="2" eaLnBrk="1" hangingPunct="1">
              <a:defRPr/>
            </a:pPr>
            <a:r>
              <a:rPr lang="ko-KR" altLang="en-US" dirty="0"/>
              <a:t>분할 단계 </a:t>
            </a:r>
            <a:r>
              <a:rPr lang="en-US" altLang="ko-KR" dirty="0"/>
              <a:t>: n</a:t>
            </a:r>
            <a:r>
              <a:rPr lang="ko-KR" altLang="en-US" dirty="0"/>
              <a:t>개의 원소를 </a:t>
            </a:r>
            <a:r>
              <a:rPr lang="ko-KR" altLang="en-US" dirty="0" err="1" smtClean="0"/>
              <a:t>두개로</a:t>
            </a:r>
            <a:r>
              <a:rPr lang="ko-KR" altLang="en-US" dirty="0" smtClean="0"/>
              <a:t> 분할하기 </a:t>
            </a:r>
            <a:r>
              <a:rPr lang="ko-KR" altLang="en-US" dirty="0"/>
              <a:t>위해서 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dirty="0"/>
              <a:t>n</a:t>
            </a:r>
            <a:r>
              <a:rPr lang="ko-KR" altLang="en-US" dirty="0"/>
              <a:t>번의 단계 수행</a:t>
            </a:r>
          </a:p>
          <a:p>
            <a:pPr lvl="2" eaLnBrk="1" hangingPunct="1">
              <a:defRPr/>
            </a:pPr>
            <a:r>
              <a:rPr lang="ko-KR" altLang="en-US" dirty="0"/>
              <a:t>병합 단계 </a:t>
            </a:r>
            <a:r>
              <a:rPr lang="en-US" altLang="ko-KR" dirty="0"/>
              <a:t>: </a:t>
            </a:r>
            <a:r>
              <a:rPr lang="ko-KR" altLang="en-US" dirty="0"/>
              <a:t>부분집합의 원소를 비교하면서 병합하는 단계에서 최대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ko-KR" altLang="en-US" dirty="0"/>
              <a:t>번의 비교연산 수행</a:t>
            </a:r>
          </a:p>
          <a:p>
            <a:pPr lvl="2" eaLnBrk="1" hangingPunct="1">
              <a:defRPr/>
            </a:pPr>
            <a:r>
              <a:rPr lang="ko-KR" altLang="en-US" dirty="0"/>
              <a:t>전체 병합 정렬의 시간 복잡도 </a:t>
            </a:r>
            <a:r>
              <a:rPr lang="en-US" altLang="ko-KR" dirty="0"/>
              <a:t>: O(n log</a:t>
            </a:r>
            <a:r>
              <a:rPr lang="en-US" altLang="ko-KR" baseline="-25000" dirty="0"/>
              <a:t>2</a:t>
            </a:r>
            <a:r>
              <a:rPr lang="en-US" altLang="ko-KR" dirty="0"/>
              <a:t>n)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860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병합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병합 정렬하기</a:t>
            </a:r>
            <a:r>
              <a:rPr lang="ko-KR" altLang="en-US" smtClean="0"/>
              <a:t>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530p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병합 </a:t>
            </a:r>
            <a:r>
              <a:rPr lang="ko-KR" altLang="en-US"/>
              <a:t>정렬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50577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기수 정렬</a:t>
            </a:r>
            <a:r>
              <a:rPr lang="en-US" altLang="ko-KR" dirty="0"/>
              <a:t>(</a:t>
            </a:r>
            <a:r>
              <a:rPr lang="en-US" altLang="ko-KR" baseline="30000" dirty="0"/>
              <a:t>radix</a:t>
            </a:r>
            <a:r>
              <a:rPr lang="en-US" altLang="ko-KR" baseline="30000" dirty="0">
                <a:latin typeface="Times New Roman"/>
              </a:rPr>
              <a:t> </a:t>
            </a:r>
            <a:r>
              <a:rPr lang="en-US" altLang="ko-KR" baseline="30000" dirty="0"/>
              <a:t>sort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이해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원소의 </a:t>
            </a:r>
            <a:r>
              <a:rPr lang="ko-KR" altLang="en-US" dirty="0" err="1"/>
              <a:t>키값을</a:t>
            </a:r>
            <a:r>
              <a:rPr lang="ko-KR" altLang="en-US" dirty="0"/>
              <a:t> 나타내는 기수를 이용한 정렬 방법</a:t>
            </a:r>
          </a:p>
          <a:p>
            <a:pPr lvl="2" eaLnBrk="1" hangingPunct="1">
              <a:defRPr/>
            </a:pPr>
            <a:r>
              <a:rPr lang="ko-KR" altLang="en-US" dirty="0"/>
              <a:t>정렬할 원소의 키 값에 해당하는 </a:t>
            </a:r>
            <a:r>
              <a:rPr lang="ko-KR" altLang="en-US" dirty="0" err="1"/>
              <a:t>버킷</a:t>
            </a:r>
            <a:r>
              <a:rPr lang="en-US" altLang="ko-KR" dirty="0"/>
              <a:t>(</a:t>
            </a:r>
            <a:r>
              <a:rPr lang="en-US" altLang="ko-KR" baseline="30000" dirty="0"/>
              <a:t>bucket</a:t>
            </a:r>
            <a:r>
              <a:rPr lang="en-US" altLang="ko-KR" dirty="0"/>
              <a:t>)</a:t>
            </a:r>
            <a:r>
              <a:rPr lang="ko-KR" altLang="en-US" dirty="0"/>
              <a:t>에 원소를 분배하였다가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버킷의</a:t>
            </a:r>
            <a:r>
              <a:rPr lang="ko-KR" altLang="en-US" dirty="0" smtClean="0"/>
              <a:t> </a:t>
            </a:r>
            <a:r>
              <a:rPr lang="ko-KR" altLang="en-US" dirty="0"/>
              <a:t>순서대로 원소를 꺼내는 방법을 반복하면서 정렬</a:t>
            </a:r>
          </a:p>
          <a:p>
            <a:pPr lvl="3" eaLnBrk="1" hangingPunct="1">
              <a:defRPr/>
            </a:pPr>
            <a:r>
              <a:rPr lang="ko-KR" altLang="en-US" dirty="0"/>
              <a:t>원소의 키를 표현하는 기수만큼의 </a:t>
            </a:r>
            <a:r>
              <a:rPr lang="ko-KR" altLang="en-US" dirty="0" err="1"/>
              <a:t>버킷</a:t>
            </a:r>
            <a:r>
              <a:rPr lang="ko-KR" altLang="en-US" dirty="0"/>
              <a:t> 사용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ko-KR" altLang="en-US" dirty="0"/>
              <a:t>예</a:t>
            </a:r>
            <a:r>
              <a:rPr lang="en-US" altLang="ko-KR" dirty="0"/>
              <a:t>) 10</a:t>
            </a:r>
            <a:r>
              <a:rPr lang="ko-KR" altLang="en-US" dirty="0"/>
              <a:t>진수로 표현된 키 값을 가진 원소들을 정렬할 때에는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ko-KR" altLang="en-US" dirty="0" err="1"/>
              <a:t>버킷</a:t>
            </a:r>
            <a:r>
              <a:rPr lang="ko-KR" altLang="en-US" dirty="0"/>
              <a:t> 사용</a:t>
            </a:r>
          </a:p>
          <a:p>
            <a:pPr lvl="2" eaLnBrk="1" hangingPunct="1">
              <a:spcBef>
                <a:spcPct val="30000"/>
              </a:spcBef>
              <a:spcAft>
                <a:spcPts val="100"/>
              </a:spcAft>
              <a:defRPr/>
            </a:pPr>
            <a:r>
              <a:rPr lang="ko-KR" altLang="en-US" dirty="0"/>
              <a:t>키 값의 </a:t>
            </a:r>
            <a:r>
              <a:rPr lang="ko-KR" altLang="en-US" dirty="0" err="1"/>
              <a:t>자리수</a:t>
            </a:r>
            <a:r>
              <a:rPr lang="ko-KR" altLang="en-US" dirty="0"/>
              <a:t> 만큼 기수 정렬을 반복</a:t>
            </a:r>
          </a:p>
          <a:p>
            <a:pPr lvl="3" eaLnBrk="1" hangingPunct="1">
              <a:defRPr/>
            </a:pPr>
            <a:r>
              <a:rPr lang="ko-KR" altLang="en-US" dirty="0"/>
              <a:t>키 값의 일의 자리에 대해서 기수 정렬을 수행하고</a:t>
            </a:r>
            <a:r>
              <a:rPr lang="en-US" altLang="ko-KR" dirty="0"/>
              <a:t>, </a:t>
            </a:r>
          </a:p>
          <a:p>
            <a:pPr lvl="3" eaLnBrk="1" hangingPunct="1">
              <a:defRPr/>
            </a:pPr>
            <a:r>
              <a:rPr lang="ko-KR" altLang="en-US" dirty="0"/>
              <a:t>다음 단계에서는 키 값의 십의 자리에 대해서</a:t>
            </a:r>
            <a:r>
              <a:rPr lang="en-US" altLang="ko-KR" dirty="0"/>
              <a:t>, </a:t>
            </a:r>
          </a:p>
          <a:p>
            <a:pPr lvl="3" eaLnBrk="1" hangingPunct="1">
              <a:defRPr/>
            </a:pPr>
            <a:r>
              <a:rPr lang="ko-KR" altLang="en-US" dirty="0"/>
              <a:t>그리고 그 다음 단계에서는 백의 자리에 대해서 기수 정렬 수행</a:t>
            </a:r>
          </a:p>
          <a:p>
            <a:pPr lvl="2" eaLnBrk="1" hangingPunct="1">
              <a:spcBef>
                <a:spcPct val="60000"/>
              </a:spcBef>
              <a:defRPr/>
            </a:pPr>
            <a:r>
              <a:rPr lang="ko-KR" altLang="en-US" dirty="0"/>
              <a:t>한 단계가 끝날 때마다 </a:t>
            </a:r>
            <a:r>
              <a:rPr lang="ko-KR" altLang="en-US" dirty="0" err="1"/>
              <a:t>버킷에</a:t>
            </a:r>
            <a:r>
              <a:rPr lang="ko-KR" altLang="en-US" dirty="0"/>
              <a:t> 분배된 원소들을 </a:t>
            </a:r>
            <a:r>
              <a:rPr lang="ko-KR" altLang="en-US" dirty="0" err="1"/>
              <a:t>버킷의</a:t>
            </a:r>
            <a:r>
              <a:rPr lang="ko-KR" altLang="en-US" dirty="0"/>
              <a:t> 순서대로 꺼내서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다음 </a:t>
            </a:r>
            <a:r>
              <a:rPr lang="ko-KR" altLang="en-US" dirty="0"/>
              <a:t>단계의 기수 정렬을 수행해야 하므로 큐를 사용하여 </a:t>
            </a:r>
            <a:r>
              <a:rPr lang="ko-KR" altLang="en-US" dirty="0" err="1"/>
              <a:t>버킷을</a:t>
            </a:r>
            <a:r>
              <a:rPr lang="ko-KR" altLang="en-US" dirty="0"/>
              <a:t> </a:t>
            </a:r>
            <a:r>
              <a:rPr lang="ko-KR" altLang="en-US" dirty="0" smtClean="0"/>
              <a:t>만듦</a:t>
            </a:r>
            <a:endParaRPr lang="en-US" altLang="ko-KR" dirty="0"/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901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 </a:t>
            </a:r>
            <a:r>
              <a:rPr lang="ko-KR" altLang="en-US" smtClean="0"/>
              <a:t>기수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 smtClean="0"/>
              <a:t>{69, 10, 30, 2, 16, 8, 31, 22}</a:t>
            </a:r>
            <a:r>
              <a:rPr lang="ko-KR" altLang="en-US" dirty="0" smtClean="0"/>
              <a:t>의 자료를 기수 정렬 방법으로 정렬</a:t>
            </a:r>
            <a:endParaRPr lang="en-US" altLang="ko-KR" dirty="0" smtClean="0"/>
          </a:p>
          <a:p>
            <a:pPr lvl="2" eaLnBrk="1" hangingPunct="1"/>
            <a:r>
              <a:rPr lang="ko-KR" altLang="en-US" dirty="0" err="1"/>
              <a:t>키값이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진수이므로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 열 개의 </a:t>
            </a:r>
            <a:r>
              <a:rPr lang="ko-KR" altLang="en-US" dirty="0" err="1"/>
              <a:t>버킷을</a:t>
            </a:r>
            <a:r>
              <a:rPr lang="ko-KR" altLang="en-US" dirty="0"/>
              <a:t> 사용하고</a:t>
            </a:r>
            <a:r>
              <a:rPr lang="en-US" altLang="ko-KR" dirty="0"/>
              <a:t>, </a:t>
            </a:r>
            <a:r>
              <a:rPr lang="ko-KR" altLang="en-US" dirty="0" err="1"/>
              <a:t>키값의</a:t>
            </a:r>
            <a:r>
              <a:rPr lang="ko-KR" altLang="en-US" dirty="0"/>
              <a:t> 최대 자릿수가 두 자리이므로 </a:t>
            </a:r>
            <a:r>
              <a:rPr lang="ko-KR" altLang="en-US" dirty="0" smtClean="0"/>
              <a:t>기수 정렬을 </a:t>
            </a:r>
            <a:r>
              <a:rPr lang="ko-KR" altLang="en-US" dirty="0"/>
              <a:t>두 번 반복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ko-KR" altLang="ko-KR" dirty="0" smtClean="0"/>
              <a:t>①</a:t>
            </a:r>
            <a:r>
              <a:rPr lang="en-US" altLang="ko-KR" dirty="0" smtClean="0"/>
              <a:t> </a:t>
            </a:r>
            <a:r>
              <a:rPr lang="ko-KR" altLang="en-US" dirty="0" err="1"/>
              <a:t>키값의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의 자리에 대해서 기수 정렬을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(a) </a:t>
            </a:r>
            <a:r>
              <a:rPr lang="ko-KR" altLang="en-US" dirty="0"/>
              <a:t>정렬할 원소의 </a:t>
            </a:r>
            <a:r>
              <a:rPr lang="ko-KR" altLang="en-US" dirty="0" err="1"/>
              <a:t>키값의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의 자리에 </a:t>
            </a:r>
            <a:r>
              <a:rPr lang="ko-KR" altLang="en-US" dirty="0" smtClean="0"/>
              <a:t>맞춰 </a:t>
            </a:r>
            <a:r>
              <a:rPr lang="ko-KR" altLang="en-US" dirty="0" err="1" smtClean="0"/>
              <a:t>버킷에</a:t>
            </a:r>
            <a:r>
              <a:rPr lang="ko-KR" altLang="en-US" dirty="0" smtClean="0"/>
              <a:t> 분배</a:t>
            </a:r>
            <a:r>
              <a:rPr lang="en-US" altLang="ko-KR" dirty="0" smtClean="0"/>
              <a:t> 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en-US" altLang="ko-KR" dirty="0"/>
              <a:t>b) </a:t>
            </a:r>
            <a:r>
              <a:rPr lang="ko-KR" altLang="en-US" dirty="0" err="1"/>
              <a:t>버킷에</a:t>
            </a:r>
            <a:r>
              <a:rPr lang="ko-KR" altLang="en-US" dirty="0"/>
              <a:t> 분배되어 있는 원소들을 </a:t>
            </a:r>
            <a:r>
              <a:rPr lang="ko-KR" altLang="en-US" dirty="0" err="1"/>
              <a:t>버킷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ko-KR" altLang="en-US" dirty="0" err="1"/>
              <a:t>버킷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까지 순서대로 </a:t>
            </a:r>
            <a:r>
              <a:rPr lang="ko-KR" altLang="en-US" dirty="0" smtClean="0"/>
              <a:t>꺼내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고</a:t>
            </a:r>
            <a:r>
              <a:rPr lang="en-US" altLang="ko-KR" dirty="0"/>
              <a:t>, </a:t>
            </a:r>
            <a:r>
              <a:rPr lang="ko-KR" altLang="en-US" dirty="0" smtClean="0"/>
              <a:t>꺼낸 순서대로 저장</a:t>
            </a:r>
          </a:p>
        </p:txBody>
      </p:sp>
      <p:sp>
        <p:nvSpPr>
          <p:cNvPr id="911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 </a:t>
            </a:r>
            <a:r>
              <a:rPr lang="ko-KR" altLang="en-US" smtClean="0"/>
              <a:t>기수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 </a:t>
            </a:r>
            <a:r>
              <a:rPr lang="ko-KR" altLang="en-US" smtClean="0"/>
              <a:t>기수 정렬</a:t>
            </a:r>
            <a:endParaRPr lang="ko-KR" altLang="en-US" dirty="0" smtClean="0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57144"/>
            <a:ext cx="8686800" cy="506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7600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 </a:t>
            </a:r>
            <a:r>
              <a:rPr lang="ko-KR" altLang="en-US" smtClean="0"/>
              <a:t>기수 정렬</a:t>
            </a:r>
            <a:endParaRPr lang="ko-KR" altLang="en-US" dirty="0" smtClean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37454"/>
            <a:ext cx="8686800" cy="510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8642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② </a:t>
            </a:r>
            <a:r>
              <a:rPr lang="ko-KR" altLang="en-US" dirty="0" err="1"/>
              <a:t>키값의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의 자리에 대해서 기수 정렬을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. 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(a) </a:t>
            </a:r>
            <a:r>
              <a:rPr lang="ko-KR" altLang="en-US" dirty="0"/>
              <a:t>정렬할 원소의 </a:t>
            </a:r>
            <a:r>
              <a:rPr lang="en-US" altLang="ko-KR" dirty="0"/>
              <a:t>10</a:t>
            </a:r>
            <a:r>
              <a:rPr lang="ko-KR" altLang="en-US" dirty="0"/>
              <a:t>의 자리에 대해서 </a:t>
            </a:r>
            <a:r>
              <a:rPr lang="ko-KR" altLang="en-US" dirty="0" err="1" smtClean="0"/>
              <a:t>버킷에</a:t>
            </a:r>
            <a:r>
              <a:rPr lang="ko-KR" altLang="en-US" dirty="0" smtClean="0"/>
              <a:t> 분배</a:t>
            </a:r>
            <a:r>
              <a:rPr lang="en-US" altLang="ko-KR" dirty="0" smtClean="0"/>
              <a:t>. 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(</a:t>
            </a:r>
            <a:r>
              <a:rPr lang="en-US" altLang="ko-KR" dirty="0"/>
              <a:t>b) </a:t>
            </a:r>
            <a:r>
              <a:rPr lang="ko-KR" altLang="en-US" dirty="0" err="1"/>
              <a:t>버킷에</a:t>
            </a:r>
            <a:r>
              <a:rPr lang="ko-KR" altLang="en-US" dirty="0"/>
              <a:t> 분배되어 있는 원소들을 </a:t>
            </a:r>
            <a:r>
              <a:rPr lang="ko-KR" altLang="en-US" dirty="0" err="1"/>
              <a:t>버킷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ko-KR" altLang="en-US" dirty="0" err="1"/>
              <a:t>버킷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까지 순서대로 </a:t>
            </a:r>
            <a:r>
              <a:rPr lang="ko-KR" altLang="en-US" dirty="0" smtClean="0"/>
              <a:t>꺼내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고</a:t>
            </a:r>
            <a:r>
              <a:rPr lang="en-US" altLang="ko-KR" dirty="0"/>
              <a:t>, </a:t>
            </a:r>
            <a:r>
              <a:rPr lang="ko-KR" altLang="en-US" dirty="0"/>
              <a:t>꺼낸 </a:t>
            </a:r>
            <a:r>
              <a:rPr lang="ko-KR" altLang="en-US" dirty="0" smtClean="0"/>
              <a:t>순서대로 </a:t>
            </a:r>
            <a:r>
              <a:rPr lang="ko-KR" altLang="en-US" dirty="0"/>
              <a:t>저장하면 전체 원소에 대한 정렬이 </a:t>
            </a:r>
            <a:r>
              <a:rPr lang="ko-KR" altLang="en-US" dirty="0" smtClean="0"/>
              <a:t>완성</a:t>
            </a:r>
          </a:p>
        </p:txBody>
      </p:sp>
      <p:sp>
        <p:nvSpPr>
          <p:cNvPr id="911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 </a:t>
            </a:r>
            <a:r>
              <a:rPr lang="ko-KR" altLang="en-US" smtClean="0"/>
              <a:t>기수 정렬</a:t>
            </a:r>
            <a:endParaRPr lang="ko-KR" altLang="en-US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64904"/>
            <a:ext cx="7092280" cy="414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652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 </a:t>
            </a:r>
            <a:r>
              <a:rPr lang="ko-KR" altLang="en-US" smtClean="0"/>
              <a:t>기수 정렬</a:t>
            </a:r>
            <a:endParaRPr lang="ko-KR" altLang="en-US" dirty="0" smtClean="0"/>
          </a:p>
        </p:txBody>
      </p:sp>
      <p:pic>
        <p:nvPicPr>
          <p:cNvPr id="747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64921"/>
            <a:ext cx="8686800" cy="504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07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정렬되지 않은 </a:t>
            </a:r>
            <a:r>
              <a:rPr lang="en-US" altLang="ko-KR" dirty="0" smtClean="0"/>
              <a:t>{69, 10, 30, 2, 16, 8, 31, 22}</a:t>
            </a:r>
            <a:r>
              <a:rPr lang="ko-KR" altLang="en-US" dirty="0" smtClean="0"/>
              <a:t>의 자료를 선택 정렬 방법으로 정렬하는 과정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① 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첫째 자리를 기준 위치로 정하고</a:t>
            </a:r>
            <a:r>
              <a:rPr lang="en-US" altLang="ko-KR" dirty="0"/>
              <a:t>, </a:t>
            </a:r>
            <a:r>
              <a:rPr lang="ko-KR" altLang="en-US" dirty="0"/>
              <a:t>전체 중 가장 작은 원소 </a:t>
            </a:r>
            <a:r>
              <a:rPr lang="en-US" altLang="ko-KR" dirty="0"/>
              <a:t>2</a:t>
            </a:r>
            <a:r>
              <a:rPr lang="ko-KR" altLang="en-US" dirty="0"/>
              <a:t>를 </a:t>
            </a:r>
            <a:r>
              <a:rPr lang="ko-KR" altLang="en-US" dirty="0" smtClean="0"/>
              <a:t>선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택한 </a:t>
            </a:r>
            <a:r>
              <a:rPr lang="ko-KR" altLang="en-US" dirty="0"/>
              <a:t>후 기준 위치에 있는 </a:t>
            </a:r>
            <a:r>
              <a:rPr lang="ko-KR" altLang="en-US" dirty="0" smtClean="0"/>
              <a:t>원소 </a:t>
            </a:r>
            <a:r>
              <a:rPr lang="en-US" altLang="ko-KR" dirty="0"/>
              <a:t>69</a:t>
            </a:r>
            <a:r>
              <a:rPr lang="ko-KR" altLang="en-US" dirty="0"/>
              <a:t>와 자리를 </a:t>
            </a:r>
            <a:r>
              <a:rPr lang="ko-KR" altLang="en-US" dirty="0" smtClean="0"/>
              <a:t>교환</a:t>
            </a:r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선택 정렬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2652447"/>
            <a:ext cx="49625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기수 정렬 알고리즘</a:t>
            </a:r>
          </a:p>
          <a:p>
            <a:endParaRPr lang="ko-KR" altLang="en-US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 </a:t>
            </a:r>
            <a:r>
              <a:rPr lang="ko-KR" altLang="en-US" smtClean="0"/>
              <a:t>기수 정렬</a:t>
            </a:r>
            <a:endParaRPr lang="ko-KR" altLang="en-US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25" y="1463689"/>
            <a:ext cx="8352928" cy="444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smtClean="0"/>
              <a:t>메모리 </a:t>
            </a:r>
            <a:r>
              <a:rPr lang="ko-KR" altLang="en-US" dirty="0"/>
              <a:t>사용공간 </a:t>
            </a:r>
          </a:p>
          <a:p>
            <a:pPr lvl="2" eaLnBrk="1" hangingPunct="1">
              <a:defRPr/>
            </a:pPr>
            <a:r>
              <a:rPr lang="ko-KR" altLang="en-US" dirty="0"/>
              <a:t>원소 </a:t>
            </a:r>
            <a:r>
              <a:rPr lang="en-US" altLang="ko-KR" dirty="0"/>
              <a:t>n</a:t>
            </a:r>
            <a:r>
              <a:rPr lang="ko-KR" altLang="en-US" dirty="0"/>
              <a:t>개에 대해서 </a:t>
            </a:r>
            <a:r>
              <a:rPr lang="en-US" altLang="ko-KR" dirty="0"/>
              <a:t>n</a:t>
            </a:r>
            <a:r>
              <a:rPr lang="ko-KR" altLang="en-US" dirty="0"/>
              <a:t>개의 메모리 공간 사용 </a:t>
            </a:r>
          </a:p>
          <a:p>
            <a:pPr lvl="2" eaLnBrk="1" hangingPunct="1">
              <a:defRPr/>
            </a:pPr>
            <a:r>
              <a:rPr lang="ko-KR" altLang="en-US" dirty="0"/>
              <a:t>기수 </a:t>
            </a:r>
            <a:r>
              <a:rPr lang="en-US" altLang="ko-KR" dirty="0"/>
              <a:t>r</a:t>
            </a:r>
            <a:r>
              <a:rPr lang="ko-KR" altLang="en-US" dirty="0"/>
              <a:t>에 따라 </a:t>
            </a:r>
            <a:r>
              <a:rPr lang="ko-KR" altLang="en-US" dirty="0" err="1"/>
              <a:t>버킷</a:t>
            </a:r>
            <a:r>
              <a:rPr lang="ko-KR" altLang="en-US" dirty="0"/>
              <a:t> 공간이 추가로 필요</a:t>
            </a:r>
          </a:p>
          <a:p>
            <a:pPr lvl="1" eaLnBrk="1" hangingPunct="1">
              <a:defRPr/>
            </a:pPr>
            <a:r>
              <a:rPr lang="ko-KR" altLang="en-US" dirty="0"/>
              <a:t>연산 시간</a:t>
            </a:r>
          </a:p>
          <a:p>
            <a:pPr lvl="2" eaLnBrk="1" hangingPunct="1">
              <a:defRPr/>
            </a:pPr>
            <a:r>
              <a:rPr lang="ko-KR" altLang="en-US" dirty="0"/>
              <a:t>연산 시간은 정렬할 원소의 수 </a:t>
            </a:r>
            <a:r>
              <a:rPr lang="en-US" altLang="ko-KR" dirty="0"/>
              <a:t>n</a:t>
            </a:r>
            <a:r>
              <a:rPr lang="ko-KR" altLang="en-US" dirty="0"/>
              <a:t>과 키 </a:t>
            </a:r>
            <a:r>
              <a:rPr lang="ko-KR" altLang="en-US" spc="-100" dirty="0"/>
              <a:t>값의 자릿수 </a:t>
            </a:r>
            <a:r>
              <a:rPr lang="en-US" altLang="ko-KR" spc="-100" dirty="0"/>
              <a:t>d</a:t>
            </a:r>
            <a:r>
              <a:rPr lang="ko-KR" altLang="en-US" spc="-100" dirty="0"/>
              <a:t>와 </a:t>
            </a:r>
            <a:r>
              <a:rPr lang="ko-KR" altLang="en-US" spc="-100" dirty="0" err="1"/>
              <a:t>버킷의</a:t>
            </a:r>
            <a:r>
              <a:rPr lang="ko-KR" altLang="en-US" spc="-100" dirty="0"/>
              <a:t> 수를 결정하는 </a:t>
            </a:r>
            <a:r>
              <a:rPr lang="ko-KR" altLang="en-US" dirty="0"/>
              <a:t>기수 </a:t>
            </a:r>
            <a:r>
              <a:rPr lang="en-US" altLang="ko-KR" dirty="0"/>
              <a:t>r</a:t>
            </a:r>
            <a:r>
              <a:rPr lang="ko-KR" altLang="en-US" dirty="0"/>
              <a:t>에 따라서 달라진다</a:t>
            </a:r>
            <a:r>
              <a:rPr lang="en-US" altLang="ko-KR" dirty="0"/>
              <a:t>. </a:t>
            </a:r>
          </a:p>
          <a:p>
            <a:pPr lvl="3" eaLnBrk="1" hangingPunct="1">
              <a:defRPr/>
            </a:pPr>
            <a:r>
              <a:rPr lang="ko-KR" altLang="en-US" dirty="0"/>
              <a:t>정렬할 원소 </a:t>
            </a:r>
            <a:r>
              <a:rPr lang="en-US" altLang="ko-KR" dirty="0"/>
              <a:t>n</a:t>
            </a:r>
            <a:r>
              <a:rPr lang="ko-KR" altLang="en-US" dirty="0"/>
              <a:t>개를 </a:t>
            </a:r>
            <a:r>
              <a:rPr lang="en-US" altLang="ko-KR" dirty="0"/>
              <a:t>r</a:t>
            </a:r>
            <a:r>
              <a:rPr lang="ko-KR" altLang="en-US" dirty="0"/>
              <a:t>개의 </a:t>
            </a:r>
            <a:r>
              <a:rPr lang="ko-KR" altLang="en-US" dirty="0" err="1"/>
              <a:t>버킷에</a:t>
            </a:r>
            <a:r>
              <a:rPr lang="ko-KR" altLang="en-US" dirty="0"/>
              <a:t> 분배하는 작업 </a:t>
            </a:r>
            <a:r>
              <a:rPr lang="en-US" altLang="ko-KR" dirty="0"/>
              <a:t>: (</a:t>
            </a:r>
            <a:r>
              <a:rPr lang="en-US" altLang="ko-KR" dirty="0" err="1"/>
              <a:t>n+r</a:t>
            </a:r>
            <a:r>
              <a:rPr lang="en-US" altLang="ko-KR" dirty="0"/>
              <a:t>)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ko-KR" altLang="en-US" dirty="0"/>
              <a:t>이 작업을 자릿수 </a:t>
            </a:r>
            <a:r>
              <a:rPr lang="en-US" altLang="ko-KR" dirty="0"/>
              <a:t>d </a:t>
            </a:r>
            <a:r>
              <a:rPr lang="ko-KR" altLang="en-US" dirty="0"/>
              <a:t>만큼 반복</a:t>
            </a:r>
          </a:p>
          <a:p>
            <a:pPr lvl="2" eaLnBrk="1" hangingPunct="1">
              <a:defRPr/>
            </a:pPr>
            <a:r>
              <a:rPr lang="ko-KR" altLang="en-US" dirty="0"/>
              <a:t>수행할 전체 작업 </a:t>
            </a:r>
            <a:r>
              <a:rPr lang="en-US" altLang="ko-KR" dirty="0"/>
              <a:t>: d(</a:t>
            </a:r>
            <a:r>
              <a:rPr lang="en-US" altLang="ko-KR" dirty="0" err="1"/>
              <a:t>n+r</a:t>
            </a:r>
            <a:r>
              <a:rPr lang="en-US" altLang="ko-KR" dirty="0"/>
              <a:t>)</a:t>
            </a:r>
          </a:p>
          <a:p>
            <a:pPr lvl="2" eaLnBrk="1" hangingPunct="1">
              <a:defRPr/>
            </a:pPr>
            <a:r>
              <a:rPr lang="ko-KR" altLang="en-US" dirty="0"/>
              <a:t>시간 복잡도 </a:t>
            </a:r>
            <a:r>
              <a:rPr lang="en-US" altLang="ko-KR" dirty="0"/>
              <a:t>: O(d(</a:t>
            </a:r>
            <a:r>
              <a:rPr lang="en-US" altLang="ko-KR" dirty="0" err="1"/>
              <a:t>n+r</a:t>
            </a:r>
            <a:r>
              <a:rPr lang="en-US" altLang="ko-KR" dirty="0"/>
              <a:t>))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 </a:t>
            </a:r>
            <a:r>
              <a:rPr lang="ko-KR" altLang="en-US" smtClean="0"/>
              <a:t>기수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기수 정렬하기</a:t>
            </a:r>
            <a:r>
              <a:rPr lang="ko-KR" altLang="en-US" smtClean="0"/>
              <a:t>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535p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기수 정렬</a:t>
            </a:r>
            <a:endParaRPr lang="ko-KR" alt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28926"/>
            <a:ext cx="5432300" cy="196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1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err="1" smtClean="0"/>
              <a:t>히프</a:t>
            </a:r>
            <a:r>
              <a:rPr lang="ko-KR" altLang="en-US" smtClean="0"/>
              <a:t> </a:t>
            </a:r>
            <a:r>
              <a:rPr lang="ko-KR" altLang="en-US" smtClean="0"/>
              <a:t>정렬</a:t>
            </a:r>
            <a:r>
              <a:rPr lang="en-US" altLang="ko-KR" baseline="30000" smtClean="0"/>
              <a:t>heap</a:t>
            </a:r>
            <a:r>
              <a:rPr lang="en-US" altLang="ko-KR" baseline="30000" smtClean="0">
                <a:latin typeface="Times New Roman" panose="02020603050405020304" pitchFamily="18" charset="0"/>
              </a:rPr>
              <a:t> </a:t>
            </a:r>
            <a:r>
              <a:rPr lang="en-US" altLang="ko-KR" baseline="30000" smtClean="0"/>
              <a:t>sort</a:t>
            </a:r>
            <a:r>
              <a:rPr lang="ko-KR" altLang="en-US" smtClean="0"/>
              <a:t>의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 </a:t>
            </a:r>
          </a:p>
          <a:p>
            <a:pPr lvl="1" eaLnBrk="1" hangingPunct="1"/>
            <a:r>
              <a:rPr lang="en-US" altLang="ko-KR" dirty="0"/>
              <a:t>7</a:t>
            </a:r>
            <a:r>
              <a:rPr lang="ko-KR" altLang="en-US" dirty="0" smtClean="0"/>
              <a:t>장의 </a:t>
            </a:r>
            <a:r>
              <a:rPr lang="ko-KR" altLang="en-US" dirty="0" err="1" smtClean="0"/>
              <a:t>히프</a:t>
            </a:r>
            <a:r>
              <a:rPr lang="ko-KR" altLang="en-US" dirty="0" smtClean="0"/>
              <a:t> 자료구조를 이용한 정렬 방법</a:t>
            </a:r>
          </a:p>
          <a:p>
            <a:pPr lvl="1" eaLnBrk="1" hangingPunct="1"/>
            <a:r>
              <a:rPr lang="ko-KR" altLang="en-US" dirty="0" err="1" smtClean="0"/>
              <a:t>히프에서는</a:t>
            </a:r>
            <a:r>
              <a:rPr lang="ko-KR" altLang="en-US" dirty="0" smtClean="0"/>
              <a:t> 항상 가장 큰 원소가 루트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되고 삭제 연산을 수행하면 항상 루트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원소를 삭제하여 반환</a:t>
            </a:r>
          </a:p>
          <a:p>
            <a:pPr lvl="2" eaLnBrk="1" hangingPunct="1">
              <a:spcAft>
                <a:spcPts val="100"/>
              </a:spcAft>
            </a:pPr>
            <a:r>
              <a:rPr lang="ko-KR" altLang="en-US" dirty="0" smtClean="0"/>
              <a:t>최대 </a:t>
            </a:r>
            <a:r>
              <a:rPr lang="ko-KR" altLang="en-US" dirty="0" err="1" smtClean="0"/>
              <a:t>히프에</a:t>
            </a:r>
            <a:r>
              <a:rPr lang="ko-KR" altLang="en-US" dirty="0" smtClean="0"/>
              <a:t> 대해서 원소의 개수만큼 삭제 연산을 수행하여 내림차순으로 정렬 수행</a:t>
            </a:r>
          </a:p>
          <a:p>
            <a:pPr lvl="2" eaLnBrk="1" hangingPunct="1"/>
            <a:r>
              <a:rPr lang="ko-KR" altLang="en-US" dirty="0" smtClean="0"/>
              <a:t>최소 </a:t>
            </a:r>
            <a:r>
              <a:rPr lang="ko-KR" altLang="en-US" dirty="0" err="1" smtClean="0"/>
              <a:t>히프에</a:t>
            </a:r>
            <a:r>
              <a:rPr lang="ko-KR" altLang="en-US" dirty="0" smtClean="0"/>
              <a:t> 대해서 원소의 개수만큼 삭제 연산을 수행하여 오름차순으로 정렬 수행</a:t>
            </a:r>
          </a:p>
        </p:txBody>
      </p:sp>
      <p:sp>
        <p:nvSpPr>
          <p:cNvPr id="1044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smtClean="0"/>
              <a:t>정렬되지 </a:t>
            </a:r>
            <a:r>
              <a:rPr lang="ko-KR" altLang="en-US" dirty="0"/>
              <a:t>않은 </a:t>
            </a:r>
            <a:r>
              <a:rPr lang="en-US" altLang="ko-KR" dirty="0"/>
              <a:t>{69, 10, 30, 2, 16, 8, 31, 22}</a:t>
            </a:r>
            <a:r>
              <a:rPr lang="ko-KR" altLang="en-US" dirty="0"/>
              <a:t>의 자료들을 </a:t>
            </a:r>
            <a:r>
              <a:rPr lang="ko-KR" altLang="en-US" dirty="0" err="1"/>
              <a:t>히프</a:t>
            </a:r>
            <a:r>
              <a:rPr lang="ko-KR" altLang="en-US" dirty="0"/>
              <a:t> 정렬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방법으로 </a:t>
            </a:r>
            <a:r>
              <a:rPr lang="ko-KR" altLang="en-US" dirty="0"/>
              <a:t>정렬하는 </a:t>
            </a:r>
            <a:r>
              <a:rPr lang="ko-KR" altLang="en-US" dirty="0" smtClean="0"/>
              <a:t>과정</a:t>
            </a:r>
            <a:endParaRPr lang="en-US" altLang="ko-KR" dirty="0"/>
          </a:p>
          <a:p>
            <a:pPr marL="627062" lvl="2" indent="0" eaLnBrk="1" hangingPunct="1">
              <a:buNone/>
              <a:defRPr/>
            </a:pPr>
            <a:r>
              <a:rPr lang="en-US" altLang="ko-KR" dirty="0" smtClean="0"/>
              <a:t>⑴ </a:t>
            </a:r>
            <a:r>
              <a:rPr lang="ko-KR" altLang="en-US" dirty="0" smtClean="0"/>
              <a:t>초기 </a:t>
            </a:r>
            <a:r>
              <a:rPr lang="ko-KR" altLang="en-US" dirty="0"/>
              <a:t>상태 </a:t>
            </a:r>
            <a:r>
              <a:rPr lang="en-US" altLang="ko-KR" dirty="0"/>
              <a:t>: </a:t>
            </a:r>
            <a:r>
              <a:rPr lang="ko-KR" altLang="en-US" dirty="0"/>
              <a:t>정렬할 원소에 대해 </a:t>
            </a:r>
            <a:r>
              <a:rPr lang="en-US" altLang="ko-KR" dirty="0"/>
              <a:t>7</a:t>
            </a:r>
            <a:r>
              <a:rPr lang="ko-KR" altLang="en-US" dirty="0"/>
              <a:t>장에서 설명한 삽입 연산을 이용해 </a:t>
            </a:r>
            <a:r>
              <a:rPr lang="ko-KR" altLang="en-US" dirty="0" smtClean="0"/>
              <a:t>최대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 err="1"/>
              <a:t>히프를</a:t>
            </a:r>
            <a:r>
              <a:rPr lang="ko-KR" altLang="en-US" dirty="0"/>
              <a:t> </a:t>
            </a:r>
            <a:r>
              <a:rPr lang="ko-KR" altLang="en-US" dirty="0" smtClean="0"/>
              <a:t>구성</a:t>
            </a:r>
          </a:p>
        </p:txBody>
      </p:sp>
      <p:sp>
        <p:nvSpPr>
          <p:cNvPr id="1054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8136904" cy="248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ko-KR" altLang="en-US" dirty="0"/>
              <a:t>⑵ </a:t>
            </a:r>
            <a:r>
              <a:rPr lang="ko-KR" altLang="en-US" dirty="0">
                <a:solidFill>
                  <a:srgbClr val="FF0000"/>
                </a:solidFill>
              </a:rPr>
              <a:t>①</a:t>
            </a:r>
            <a:r>
              <a:rPr lang="ko-KR" altLang="en-US" dirty="0"/>
              <a:t> </a:t>
            </a:r>
            <a:r>
              <a:rPr lang="ko-KR" altLang="en-US" dirty="0" err="1"/>
              <a:t>히프에</a:t>
            </a:r>
            <a:r>
              <a:rPr lang="ko-KR" altLang="en-US" dirty="0"/>
              <a:t> 삭제 연산을 수행하여 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 </a:t>
            </a:r>
            <a:r>
              <a:rPr lang="en-US" altLang="ko-KR" dirty="0"/>
              <a:t>69</a:t>
            </a:r>
            <a:r>
              <a:rPr lang="ko-KR" altLang="en-US" dirty="0"/>
              <a:t>를 구한 후 </a:t>
            </a:r>
            <a:r>
              <a:rPr lang="ko-KR" altLang="en-US" dirty="0" smtClean="0"/>
              <a:t>배열의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마지막 자리에 </a:t>
            </a:r>
            <a:r>
              <a:rPr lang="ko-KR" altLang="en-US" dirty="0" smtClean="0"/>
              <a:t>저장 </a:t>
            </a:r>
            <a:r>
              <a:rPr lang="en-US" altLang="ko-KR" dirty="0" smtClean="0">
                <a:solidFill>
                  <a:srgbClr val="FF0000"/>
                </a:solidFill>
              </a:rPr>
              <a:t>②</a:t>
            </a:r>
            <a:r>
              <a:rPr lang="ko-KR" altLang="en-US" dirty="0" smtClean="0"/>
              <a:t>나머지 </a:t>
            </a:r>
            <a:r>
              <a:rPr lang="ko-KR" altLang="en-US" dirty="0" err="1"/>
              <a:t>히프를</a:t>
            </a:r>
            <a:r>
              <a:rPr lang="ko-KR" altLang="en-US" dirty="0"/>
              <a:t> 최대 </a:t>
            </a:r>
            <a:r>
              <a:rPr lang="ko-KR" altLang="en-US" dirty="0" err="1"/>
              <a:t>히프로</a:t>
            </a:r>
            <a:r>
              <a:rPr lang="ko-KR" altLang="en-US" dirty="0"/>
              <a:t> </a:t>
            </a:r>
            <a:r>
              <a:rPr lang="ko-KR" altLang="en-US" dirty="0" smtClean="0"/>
              <a:t>재구성</a:t>
            </a:r>
            <a:r>
              <a:rPr lang="en-US" altLang="ko-KR" dirty="0" smtClean="0"/>
              <a:t>. </a:t>
            </a:r>
            <a:r>
              <a:rPr lang="ko-KR" altLang="en-US" dirty="0"/>
              <a:t>원소를 </a:t>
            </a:r>
            <a:r>
              <a:rPr lang="ko-KR" altLang="en-US" dirty="0" err="1" smtClean="0"/>
              <a:t>삭제하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고 </a:t>
            </a:r>
            <a:r>
              <a:rPr lang="ko-KR" altLang="en-US" dirty="0" err="1"/>
              <a:t>히프를</a:t>
            </a:r>
            <a:r>
              <a:rPr lang="ko-KR" altLang="en-US" dirty="0"/>
              <a:t> 재구성하는 작업은 </a:t>
            </a:r>
            <a:r>
              <a:rPr lang="en-US" altLang="ko-KR" dirty="0"/>
              <a:t>7</a:t>
            </a:r>
            <a:r>
              <a:rPr lang="ko-KR" altLang="en-US" dirty="0"/>
              <a:t>장의 </a:t>
            </a:r>
            <a:r>
              <a:rPr lang="en-US" altLang="ko-KR" dirty="0"/>
              <a:t>[</a:t>
            </a:r>
            <a:r>
              <a:rPr lang="ko-KR" altLang="en-US" dirty="0" smtClean="0"/>
              <a:t>알고리즘</a:t>
            </a:r>
            <a:r>
              <a:rPr lang="en-US" altLang="ko-KR" dirty="0" smtClean="0"/>
              <a:t>7-12</a:t>
            </a:r>
            <a:r>
              <a:rPr lang="en-US" altLang="ko-KR" dirty="0"/>
              <a:t>]</a:t>
            </a:r>
            <a:r>
              <a:rPr lang="ko-KR" altLang="en-US" dirty="0"/>
              <a:t>에 따라 </a:t>
            </a:r>
            <a:r>
              <a:rPr lang="ko-KR" altLang="en-US" dirty="0" smtClean="0"/>
              <a:t>수행</a:t>
            </a:r>
          </a:p>
        </p:txBody>
      </p:sp>
      <p:sp>
        <p:nvSpPr>
          <p:cNvPr id="1054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67" y="2217927"/>
            <a:ext cx="7840736" cy="418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982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ko-KR" altLang="en-US" dirty="0" smtClean="0"/>
              <a:t>⑶ </a:t>
            </a:r>
            <a:r>
              <a:rPr lang="ko-KR" altLang="en-US" dirty="0">
                <a:solidFill>
                  <a:srgbClr val="FF0000"/>
                </a:solidFill>
              </a:rPr>
              <a:t>①</a:t>
            </a:r>
            <a:r>
              <a:rPr lang="ko-KR" altLang="en-US" dirty="0"/>
              <a:t> </a:t>
            </a:r>
            <a:r>
              <a:rPr lang="ko-KR" altLang="en-US" dirty="0" err="1"/>
              <a:t>히프에</a:t>
            </a:r>
            <a:r>
              <a:rPr lang="ko-KR" altLang="en-US" dirty="0"/>
              <a:t> 삭제 연산을 수행하여 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 </a:t>
            </a:r>
            <a:r>
              <a:rPr lang="en-US" altLang="ko-KR" dirty="0"/>
              <a:t>31</a:t>
            </a:r>
            <a:r>
              <a:rPr lang="ko-KR" altLang="en-US" dirty="0"/>
              <a:t>을 구한 후 </a:t>
            </a:r>
            <a:r>
              <a:rPr lang="ko-KR" altLang="en-US" dirty="0" smtClean="0"/>
              <a:t>배열의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비어 있는 마지막 자리에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en-US" altLang="ko-KR" dirty="0"/>
              <a:t> </a:t>
            </a:r>
            <a:r>
              <a:rPr lang="ko-KR" altLang="en-US" dirty="0"/>
              <a:t>나머지 </a:t>
            </a:r>
            <a:r>
              <a:rPr lang="ko-KR" altLang="en-US" dirty="0" err="1"/>
              <a:t>히프를</a:t>
            </a:r>
            <a:r>
              <a:rPr lang="ko-KR" altLang="en-US" dirty="0"/>
              <a:t> 최대 </a:t>
            </a:r>
            <a:r>
              <a:rPr lang="ko-KR" altLang="en-US" dirty="0" err="1"/>
              <a:t>히프로</a:t>
            </a:r>
            <a:r>
              <a:rPr lang="ko-KR" altLang="en-US" dirty="0"/>
              <a:t> </a:t>
            </a:r>
            <a:r>
              <a:rPr lang="ko-KR" altLang="en-US" dirty="0" smtClean="0"/>
              <a:t>재구성</a:t>
            </a:r>
            <a:endParaRPr lang="en-US" altLang="ko-KR" dirty="0"/>
          </a:p>
        </p:txBody>
      </p:sp>
      <p:sp>
        <p:nvSpPr>
          <p:cNvPr id="1054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942152"/>
            <a:ext cx="703897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9133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ko-KR" altLang="en-US" dirty="0"/>
              <a:t>⑷ </a:t>
            </a:r>
            <a:r>
              <a:rPr lang="ko-KR" altLang="en-US" dirty="0">
                <a:solidFill>
                  <a:srgbClr val="FF0000"/>
                </a:solidFill>
              </a:rPr>
              <a:t>①</a:t>
            </a:r>
            <a:r>
              <a:rPr lang="ko-KR" altLang="en-US" dirty="0"/>
              <a:t> </a:t>
            </a:r>
            <a:r>
              <a:rPr lang="ko-KR" altLang="en-US" dirty="0" err="1"/>
              <a:t>히프에</a:t>
            </a:r>
            <a:r>
              <a:rPr lang="ko-KR" altLang="en-US" dirty="0"/>
              <a:t> 삭제 연산을 수행하여 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 </a:t>
            </a:r>
            <a:r>
              <a:rPr lang="en-US" altLang="ko-KR" dirty="0"/>
              <a:t>30</a:t>
            </a:r>
            <a:r>
              <a:rPr lang="ko-KR" altLang="en-US" dirty="0"/>
              <a:t>을 구한 후 </a:t>
            </a:r>
            <a:r>
              <a:rPr lang="ko-KR" altLang="en-US" dirty="0" smtClean="0"/>
              <a:t>배열의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비어 있는 마지막 자리에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ko-KR" altLang="en-US" dirty="0"/>
              <a:t>나머지 </a:t>
            </a:r>
            <a:r>
              <a:rPr lang="ko-KR" altLang="en-US" dirty="0" err="1"/>
              <a:t>히프를</a:t>
            </a:r>
            <a:r>
              <a:rPr lang="ko-KR" altLang="en-US" dirty="0"/>
              <a:t> 최대 </a:t>
            </a:r>
            <a:r>
              <a:rPr lang="ko-KR" altLang="en-US" dirty="0" err="1"/>
              <a:t>히프로</a:t>
            </a:r>
            <a:r>
              <a:rPr lang="ko-KR" altLang="en-US" dirty="0"/>
              <a:t> </a:t>
            </a:r>
            <a:r>
              <a:rPr lang="ko-KR" altLang="en-US" dirty="0" smtClean="0"/>
              <a:t>재구성</a:t>
            </a:r>
            <a:endParaRPr lang="en-US" altLang="ko-KR" dirty="0" smtClean="0"/>
          </a:p>
        </p:txBody>
      </p:sp>
      <p:sp>
        <p:nvSpPr>
          <p:cNvPr id="1054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132856"/>
            <a:ext cx="686752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9244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ko-KR" altLang="en-US" dirty="0"/>
              <a:t>⑸ </a:t>
            </a:r>
            <a:r>
              <a:rPr lang="ko-KR" altLang="en-US" dirty="0">
                <a:solidFill>
                  <a:srgbClr val="FF0000"/>
                </a:solidFill>
              </a:rPr>
              <a:t>①</a:t>
            </a:r>
            <a:r>
              <a:rPr lang="ko-KR" altLang="en-US" dirty="0"/>
              <a:t> </a:t>
            </a:r>
            <a:r>
              <a:rPr lang="ko-KR" altLang="en-US" dirty="0" err="1"/>
              <a:t>히프에</a:t>
            </a:r>
            <a:r>
              <a:rPr lang="ko-KR" altLang="en-US" dirty="0"/>
              <a:t> 삭제 연산을 수행하여 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 </a:t>
            </a:r>
            <a:r>
              <a:rPr lang="en-US" altLang="ko-KR" dirty="0"/>
              <a:t>22</a:t>
            </a:r>
            <a:r>
              <a:rPr lang="ko-KR" altLang="en-US" dirty="0"/>
              <a:t>를 구한 후 배열의 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비어 </a:t>
            </a:r>
            <a:r>
              <a:rPr lang="ko-KR" altLang="en-US" dirty="0"/>
              <a:t>있는 마지막 자리에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en-US" altLang="ko-KR" dirty="0"/>
              <a:t> </a:t>
            </a:r>
            <a:r>
              <a:rPr lang="ko-KR" altLang="en-US" dirty="0"/>
              <a:t>나머지 </a:t>
            </a:r>
            <a:r>
              <a:rPr lang="ko-KR" altLang="en-US" dirty="0" err="1"/>
              <a:t>히프를</a:t>
            </a:r>
            <a:r>
              <a:rPr lang="ko-KR" altLang="en-US" dirty="0"/>
              <a:t> 최대 </a:t>
            </a:r>
            <a:r>
              <a:rPr lang="ko-KR" altLang="en-US" dirty="0" err="1"/>
              <a:t>히프로</a:t>
            </a:r>
            <a:r>
              <a:rPr lang="ko-KR" altLang="en-US" dirty="0"/>
              <a:t> </a:t>
            </a:r>
            <a:r>
              <a:rPr lang="ko-KR" altLang="en-US" dirty="0" smtClean="0"/>
              <a:t>재구성</a:t>
            </a:r>
            <a:endParaRPr lang="en-US" altLang="ko-KR" dirty="0" smtClean="0"/>
          </a:p>
        </p:txBody>
      </p:sp>
      <p:sp>
        <p:nvSpPr>
          <p:cNvPr id="1054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132856"/>
            <a:ext cx="72009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243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ko-KR" altLang="en-US" dirty="0"/>
              <a:t>⑹ ① </a:t>
            </a:r>
            <a:r>
              <a:rPr lang="ko-KR" altLang="en-US" dirty="0" err="1"/>
              <a:t>히프에</a:t>
            </a:r>
            <a:r>
              <a:rPr lang="ko-KR" altLang="en-US" dirty="0"/>
              <a:t> 삭제 연산을 수행하여 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 </a:t>
            </a:r>
            <a:r>
              <a:rPr lang="en-US" altLang="ko-KR" dirty="0"/>
              <a:t>16</a:t>
            </a:r>
            <a:r>
              <a:rPr lang="ko-KR" altLang="en-US" dirty="0"/>
              <a:t>을 구한 후 배열의 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비어 </a:t>
            </a:r>
            <a:r>
              <a:rPr lang="ko-KR" altLang="en-US" dirty="0"/>
              <a:t>있는 마지막 자리에 </a:t>
            </a:r>
            <a:r>
              <a:rPr lang="ko-KR" altLang="en-US" dirty="0" smtClean="0"/>
              <a:t>저장 </a:t>
            </a:r>
            <a:r>
              <a:rPr lang="en-US" altLang="ko-KR" dirty="0" smtClean="0"/>
              <a:t>② </a:t>
            </a:r>
            <a:r>
              <a:rPr lang="ko-KR" altLang="en-US" dirty="0"/>
              <a:t>나머지 </a:t>
            </a:r>
            <a:r>
              <a:rPr lang="ko-KR" altLang="en-US" dirty="0" err="1"/>
              <a:t>히프를</a:t>
            </a:r>
            <a:r>
              <a:rPr lang="ko-KR" altLang="en-US" dirty="0"/>
              <a:t> 최대 </a:t>
            </a:r>
            <a:r>
              <a:rPr lang="ko-KR" altLang="en-US" dirty="0" err="1"/>
              <a:t>히프로</a:t>
            </a:r>
            <a:r>
              <a:rPr lang="ko-KR" altLang="en-US" dirty="0"/>
              <a:t> </a:t>
            </a:r>
            <a:r>
              <a:rPr lang="ko-KR" altLang="en-US" dirty="0" smtClean="0"/>
              <a:t>재구성</a:t>
            </a:r>
          </a:p>
        </p:txBody>
      </p:sp>
      <p:sp>
        <p:nvSpPr>
          <p:cNvPr id="1054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060848"/>
            <a:ext cx="70485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053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ko-KR" altLang="en-US" dirty="0" smtClean="0"/>
              <a:t>② </a:t>
            </a:r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둘째 자리를 기준 위치로 정하고</a:t>
            </a:r>
            <a:r>
              <a:rPr lang="en-US" altLang="ko-KR" dirty="0"/>
              <a:t>, </a:t>
            </a:r>
            <a:r>
              <a:rPr lang="ko-KR" altLang="en-US" dirty="0"/>
              <a:t>나머지 원소 중에서 가장 </a:t>
            </a:r>
            <a:r>
              <a:rPr lang="ko-KR" altLang="en-US" dirty="0" smtClean="0"/>
              <a:t>작은</a:t>
            </a:r>
            <a:endParaRPr lang="en-US" altLang="ko-KR" dirty="0" smtClean="0"/>
          </a:p>
          <a:p>
            <a:pPr lvl="2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원소인 </a:t>
            </a:r>
            <a:r>
              <a:rPr lang="en-US" altLang="ko-KR" dirty="0"/>
              <a:t>8</a:t>
            </a:r>
            <a:r>
              <a:rPr lang="ko-KR" altLang="en-US" dirty="0"/>
              <a:t>을 선택한 후 기준 </a:t>
            </a:r>
            <a:r>
              <a:rPr lang="ko-KR" altLang="en-US" dirty="0" smtClean="0"/>
              <a:t>위치에 </a:t>
            </a:r>
            <a:r>
              <a:rPr lang="ko-KR" altLang="en-US" dirty="0"/>
              <a:t>있는 원소 </a:t>
            </a:r>
            <a:r>
              <a:rPr lang="en-US" altLang="ko-KR" dirty="0"/>
              <a:t>10</a:t>
            </a:r>
            <a:r>
              <a:rPr lang="ko-KR" altLang="en-US" dirty="0"/>
              <a:t>과 자리를 </a:t>
            </a:r>
            <a:r>
              <a:rPr lang="ko-KR" altLang="en-US" dirty="0" smtClean="0"/>
              <a:t>교환</a:t>
            </a:r>
            <a:endParaRPr lang="en-US" altLang="ko-KR" dirty="0" smtClean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선택 정렬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47875"/>
            <a:ext cx="47244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6215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ko-KR" altLang="en-US" dirty="0"/>
              <a:t>⑺ ① </a:t>
            </a:r>
            <a:r>
              <a:rPr lang="ko-KR" altLang="en-US" dirty="0" err="1"/>
              <a:t>히프에</a:t>
            </a:r>
            <a:r>
              <a:rPr lang="ko-KR" altLang="en-US" dirty="0"/>
              <a:t> 삭제 연산을 수행하여 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 </a:t>
            </a:r>
            <a:r>
              <a:rPr lang="en-US" altLang="ko-KR" dirty="0"/>
              <a:t>10</a:t>
            </a:r>
            <a:r>
              <a:rPr lang="ko-KR" altLang="en-US" dirty="0"/>
              <a:t>을 구한 후 배열의 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비어 </a:t>
            </a:r>
            <a:r>
              <a:rPr lang="ko-KR" altLang="en-US" dirty="0"/>
              <a:t>있는 마지막 자리에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 </a:t>
            </a:r>
            <a:r>
              <a:rPr lang="en-US" altLang="ko-KR" dirty="0"/>
              <a:t>② </a:t>
            </a:r>
            <a:r>
              <a:rPr lang="ko-KR" altLang="en-US" dirty="0"/>
              <a:t>나머지 </a:t>
            </a:r>
            <a:r>
              <a:rPr lang="ko-KR" altLang="en-US" dirty="0" err="1"/>
              <a:t>히프를</a:t>
            </a:r>
            <a:r>
              <a:rPr lang="ko-KR" altLang="en-US" dirty="0"/>
              <a:t> 최대 </a:t>
            </a:r>
            <a:r>
              <a:rPr lang="ko-KR" altLang="en-US" dirty="0" err="1"/>
              <a:t>히프로</a:t>
            </a:r>
            <a:r>
              <a:rPr lang="ko-KR" altLang="en-US" dirty="0"/>
              <a:t> </a:t>
            </a:r>
            <a:r>
              <a:rPr lang="ko-KR" altLang="en-US" dirty="0" smtClean="0"/>
              <a:t>재구성</a:t>
            </a:r>
            <a:endParaRPr lang="en-US" altLang="ko-KR" dirty="0"/>
          </a:p>
        </p:txBody>
      </p:sp>
      <p:sp>
        <p:nvSpPr>
          <p:cNvPr id="1054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866900"/>
            <a:ext cx="56292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834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ko-KR" altLang="en-US" dirty="0"/>
              <a:t>⑻ </a:t>
            </a:r>
            <a:r>
              <a:rPr lang="ko-KR" altLang="en-US" dirty="0">
                <a:solidFill>
                  <a:srgbClr val="FF0000"/>
                </a:solidFill>
              </a:rPr>
              <a:t>①</a:t>
            </a:r>
            <a:r>
              <a:rPr lang="ko-KR" altLang="en-US" dirty="0"/>
              <a:t> </a:t>
            </a:r>
            <a:r>
              <a:rPr lang="ko-KR" altLang="en-US" dirty="0" err="1"/>
              <a:t>히프에</a:t>
            </a:r>
            <a:r>
              <a:rPr lang="ko-KR" altLang="en-US" dirty="0"/>
              <a:t> 삭제 연산을 수행하여 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 </a:t>
            </a:r>
            <a:r>
              <a:rPr lang="en-US" altLang="ko-KR" dirty="0"/>
              <a:t>8</a:t>
            </a:r>
            <a:r>
              <a:rPr lang="ko-KR" altLang="en-US" dirty="0"/>
              <a:t>을 구한 후 배열의 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비어 </a:t>
            </a:r>
            <a:r>
              <a:rPr lang="ko-KR" altLang="en-US" dirty="0"/>
              <a:t>있는 마지막 자리에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en-US" altLang="ko-KR" dirty="0"/>
              <a:t> </a:t>
            </a:r>
            <a:r>
              <a:rPr lang="ko-KR" altLang="en-US" dirty="0"/>
              <a:t>나머지 </a:t>
            </a:r>
            <a:r>
              <a:rPr lang="ko-KR" altLang="en-US" dirty="0" err="1"/>
              <a:t>히프를</a:t>
            </a:r>
            <a:r>
              <a:rPr lang="ko-KR" altLang="en-US" dirty="0"/>
              <a:t> 최대 </a:t>
            </a:r>
            <a:r>
              <a:rPr lang="ko-KR" altLang="en-US" dirty="0" err="1"/>
              <a:t>히프로</a:t>
            </a:r>
            <a:r>
              <a:rPr lang="ko-KR" altLang="en-US" dirty="0"/>
              <a:t> </a:t>
            </a:r>
            <a:r>
              <a:rPr lang="ko-KR" altLang="en-US" dirty="0" smtClean="0"/>
              <a:t>재구성</a:t>
            </a:r>
          </a:p>
        </p:txBody>
      </p:sp>
      <p:sp>
        <p:nvSpPr>
          <p:cNvPr id="1054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573" y="2132856"/>
            <a:ext cx="60579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696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ko-KR" altLang="en-US" dirty="0"/>
              <a:t>⑼ </a:t>
            </a:r>
            <a:r>
              <a:rPr lang="ko-KR" altLang="en-US" dirty="0" err="1"/>
              <a:t>히프에</a:t>
            </a:r>
            <a:r>
              <a:rPr lang="ko-KR" altLang="en-US" dirty="0"/>
              <a:t> 삭제 연산을 수행하여 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 </a:t>
            </a:r>
            <a:r>
              <a:rPr lang="en-US" altLang="ko-KR" dirty="0"/>
              <a:t>2</a:t>
            </a:r>
            <a:r>
              <a:rPr lang="ko-KR" altLang="en-US" dirty="0"/>
              <a:t>를 구한 후 배열의 비어 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있는 </a:t>
            </a:r>
            <a:r>
              <a:rPr lang="ko-KR" altLang="en-US" dirty="0"/>
              <a:t>마지막 자리에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. </a:t>
            </a:r>
            <a:r>
              <a:rPr lang="ko-KR" altLang="en-US" dirty="0"/>
              <a:t>나머지 </a:t>
            </a:r>
            <a:r>
              <a:rPr lang="ko-KR" altLang="en-US" dirty="0" err="1"/>
              <a:t>히프를</a:t>
            </a:r>
            <a:r>
              <a:rPr lang="ko-KR" altLang="en-US" dirty="0"/>
              <a:t> 최대 </a:t>
            </a:r>
            <a:r>
              <a:rPr lang="ko-KR" altLang="en-US" dirty="0" err="1"/>
              <a:t>히프로</a:t>
            </a:r>
            <a:r>
              <a:rPr lang="ko-KR" altLang="en-US" dirty="0"/>
              <a:t> 재구성해야 </a:t>
            </a:r>
            <a:r>
              <a:rPr lang="ko-KR" altLang="en-US" dirty="0" smtClean="0"/>
              <a:t>하는데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공백 </a:t>
            </a:r>
            <a:r>
              <a:rPr lang="ko-KR" altLang="en-US" dirty="0" err="1"/>
              <a:t>히프가</a:t>
            </a:r>
            <a:r>
              <a:rPr lang="ko-KR" altLang="en-US" dirty="0"/>
              <a:t> 되었으므로 </a:t>
            </a:r>
            <a:r>
              <a:rPr lang="ko-KR" altLang="en-US" dirty="0" err="1"/>
              <a:t>히프</a:t>
            </a:r>
            <a:r>
              <a:rPr lang="ko-KR" altLang="en-US" dirty="0"/>
              <a:t> 정렬을 </a:t>
            </a:r>
            <a:r>
              <a:rPr lang="ko-KR" altLang="en-US" dirty="0" smtClean="0"/>
              <a:t>종료</a:t>
            </a:r>
          </a:p>
        </p:txBody>
      </p:sp>
      <p:sp>
        <p:nvSpPr>
          <p:cNvPr id="1054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2348880"/>
            <a:ext cx="49911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5508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히프 정렬 알고리즘</a:t>
            </a:r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318986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배열을 </a:t>
            </a:r>
            <a:r>
              <a:rPr lang="ko-KR" altLang="en-US" dirty="0" err="1"/>
              <a:t>히프</a:t>
            </a:r>
            <a:r>
              <a:rPr lang="ko-KR" altLang="en-US" dirty="0"/>
              <a:t> 구조로 재구성하는 </a:t>
            </a:r>
            <a:r>
              <a:rPr lang="en-US" altLang="ko-KR" dirty="0" err="1"/>
              <a:t>makeHeap</a:t>
            </a:r>
            <a:r>
              <a:rPr lang="en-US" altLang="ko-KR" dirty="0"/>
              <a:t>( ) </a:t>
            </a:r>
            <a:r>
              <a:rPr lang="ko-KR" altLang="en-US" dirty="0"/>
              <a:t>연산에 대한 </a:t>
            </a:r>
            <a:r>
              <a:rPr lang="ko-KR" altLang="en-US" dirty="0" smtClean="0"/>
              <a:t>알고리즘</a:t>
            </a:r>
          </a:p>
          <a:p>
            <a:endParaRPr lang="ko-KR" altLang="en-US" dirty="0" smtClean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65671"/>
            <a:ext cx="8392802" cy="308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smtClean="0"/>
              <a:t>메모리 </a:t>
            </a:r>
            <a:r>
              <a:rPr lang="ko-KR" altLang="en-US" dirty="0"/>
              <a:t>사용공간 </a:t>
            </a:r>
          </a:p>
          <a:p>
            <a:pPr lvl="2" eaLnBrk="1" hangingPunct="1">
              <a:defRPr/>
            </a:pPr>
            <a:r>
              <a:rPr lang="ko-KR" altLang="en-US" dirty="0"/>
              <a:t>원소 </a:t>
            </a:r>
            <a:r>
              <a:rPr lang="en-US" altLang="ko-KR" dirty="0"/>
              <a:t>n</a:t>
            </a:r>
            <a:r>
              <a:rPr lang="ko-KR" altLang="en-US" dirty="0"/>
              <a:t>개에 대해서 </a:t>
            </a:r>
            <a:r>
              <a:rPr lang="en-US" altLang="ko-KR" dirty="0"/>
              <a:t>n</a:t>
            </a:r>
            <a:r>
              <a:rPr lang="ko-KR" altLang="en-US" dirty="0"/>
              <a:t>개의 메모리 공간 사용 </a:t>
            </a:r>
          </a:p>
          <a:p>
            <a:pPr lvl="2" eaLnBrk="1" hangingPunct="1">
              <a:defRPr/>
            </a:pPr>
            <a:r>
              <a:rPr lang="ko-KR" altLang="en-US" dirty="0"/>
              <a:t>크기 </a:t>
            </a:r>
            <a:r>
              <a:rPr lang="en-US" altLang="ko-KR" dirty="0"/>
              <a:t>n</a:t>
            </a:r>
            <a:r>
              <a:rPr lang="ko-KR" altLang="en-US" dirty="0"/>
              <a:t>의 </a:t>
            </a:r>
            <a:r>
              <a:rPr lang="ko-KR" altLang="en-US" dirty="0" err="1"/>
              <a:t>히프</a:t>
            </a:r>
            <a:r>
              <a:rPr lang="ko-KR" altLang="en-US" dirty="0"/>
              <a:t> 저장 공간 </a:t>
            </a:r>
          </a:p>
          <a:p>
            <a:pPr lvl="1" eaLnBrk="1" hangingPunct="1">
              <a:defRPr/>
            </a:pPr>
            <a:r>
              <a:rPr lang="ko-KR" altLang="en-US" dirty="0"/>
              <a:t>연산 시간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dirty="0" err="1"/>
              <a:t>히프</a:t>
            </a:r>
            <a:r>
              <a:rPr lang="ko-KR" altLang="en-US" dirty="0"/>
              <a:t> 재구성 연산 시간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ko-KR" altLang="en-US" dirty="0" err="1"/>
              <a:t>노드에</a:t>
            </a:r>
            <a:r>
              <a:rPr lang="ko-KR" altLang="en-US" dirty="0"/>
              <a:t> 대해서 완전 이진 </a:t>
            </a:r>
            <a:r>
              <a:rPr lang="ko-KR" altLang="en-US" dirty="0" err="1"/>
              <a:t>트리는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dirty="0"/>
              <a:t>(n+1)</a:t>
            </a:r>
            <a:r>
              <a:rPr lang="ko-KR" altLang="en-US" dirty="0"/>
              <a:t>의 레벨을 가지므로 완전 이진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err="1"/>
              <a:t>히프로</a:t>
            </a:r>
            <a:r>
              <a:rPr lang="ko-KR" altLang="en-US" dirty="0"/>
              <a:t> 구성하는 평균시간은 </a:t>
            </a:r>
            <a:r>
              <a:rPr lang="en-US" altLang="ko-KR" dirty="0"/>
              <a:t>O(log</a:t>
            </a:r>
            <a:r>
              <a:rPr lang="en-US" altLang="ko-KR" baseline="-25000" dirty="0"/>
              <a:t>2</a:t>
            </a:r>
            <a:r>
              <a:rPr lang="en-US" altLang="ko-KR" i="1" dirty="0"/>
              <a:t>n</a:t>
            </a:r>
            <a:r>
              <a:rPr lang="en-US" altLang="ko-KR" dirty="0"/>
              <a:t>)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ko-KR" altLang="en-US" dirty="0" err="1"/>
              <a:t>노드에</a:t>
            </a:r>
            <a:r>
              <a:rPr lang="ko-KR" altLang="en-US" dirty="0"/>
              <a:t> 대해서 </a:t>
            </a:r>
            <a:r>
              <a:rPr lang="en-US" altLang="ko-KR" dirty="0"/>
              <a:t>n</a:t>
            </a:r>
            <a:r>
              <a:rPr lang="ko-KR" altLang="en-US" dirty="0"/>
              <a:t>번의 </a:t>
            </a:r>
            <a:r>
              <a:rPr lang="ko-KR" altLang="en-US" dirty="0" err="1"/>
              <a:t>히프</a:t>
            </a:r>
            <a:r>
              <a:rPr lang="ko-KR" altLang="en-US" dirty="0"/>
              <a:t> 재구성 작업 수행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/>
              <a:t>평균 시간 복잡도 </a:t>
            </a:r>
            <a:r>
              <a:rPr lang="en-US" altLang="ko-KR" dirty="0"/>
              <a:t>: O(</a:t>
            </a:r>
            <a:r>
              <a:rPr lang="en-US" altLang="ko-KR" i="1" dirty="0"/>
              <a:t>n 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i="1" dirty="0"/>
              <a:t>n</a:t>
            </a:r>
            <a:r>
              <a:rPr lang="en-US" altLang="ko-KR" dirty="0"/>
              <a:t>)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1167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히프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트리 </a:t>
            </a:r>
            <a:r>
              <a:rPr lang="ko-KR" altLang="en-US" smtClean="0"/>
              <a:t>정렬</a:t>
            </a:r>
            <a:r>
              <a:rPr lang="en-US" altLang="ko-KR" baseline="30000" smtClean="0"/>
              <a:t>tree sort</a:t>
            </a:r>
            <a:r>
              <a:rPr lang="ko-KR" altLang="en-US" smtClean="0"/>
              <a:t>의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 lvl="1" eaLnBrk="1" hangingPunct="1"/>
            <a:r>
              <a:rPr lang="en-US" altLang="ko-KR" dirty="0"/>
              <a:t>7</a:t>
            </a:r>
            <a:r>
              <a:rPr lang="ko-KR" altLang="en-US" dirty="0" smtClean="0"/>
              <a:t>장의 이진 탐색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이용하여 정렬하는 방법</a:t>
            </a:r>
          </a:p>
          <a:p>
            <a:pPr lvl="1" eaLnBrk="1" hangingPunct="1"/>
            <a:r>
              <a:rPr lang="ko-KR" altLang="en-US" dirty="0" smtClean="0"/>
              <a:t>트리 정렬 수행 방법</a:t>
            </a:r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정렬할 원소들을 이진 탐색 </a:t>
            </a:r>
            <a:r>
              <a:rPr lang="ko-KR" altLang="en-US" dirty="0" err="1" smtClean="0"/>
              <a:t>트리로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이진 탐색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중위 우선 순회 함</a:t>
            </a:r>
            <a:endParaRPr lang="en-US" altLang="ko-KR" dirty="0" smtClean="0"/>
          </a:p>
          <a:p>
            <a:pPr lvl="3" eaLnBrk="1" hangingPunct="1"/>
            <a:r>
              <a:rPr lang="ko-KR" altLang="en-US" dirty="0" smtClean="0"/>
              <a:t>중위 순회 경로가 오름차순 정렬이 됨</a:t>
            </a:r>
            <a:endParaRPr lang="en-US" altLang="ko-KR" dirty="0" smtClean="0"/>
          </a:p>
          <a:p>
            <a:pPr lvl="2" eaLnBrk="1" hangingPunct="1"/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1177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 </a:t>
            </a:r>
            <a:r>
              <a:rPr lang="ko-KR" altLang="en-US" smtClean="0"/>
              <a:t>트리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정렬되지 않은 </a:t>
            </a:r>
            <a:r>
              <a:rPr lang="en-US" altLang="ko-KR" dirty="0" smtClean="0"/>
              <a:t>{69, 10, 30, 2, 16, 8, 31, 22}</a:t>
            </a:r>
            <a:r>
              <a:rPr lang="ko-KR" altLang="en-US" dirty="0" smtClean="0"/>
              <a:t>의 자료들을 트리 정렬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방법으로 정렬하는 과정</a:t>
            </a:r>
            <a:r>
              <a:rPr lang="en-US" altLang="ko-KR" dirty="0" smtClean="0"/>
              <a:t> </a:t>
            </a:r>
          </a:p>
          <a:p>
            <a:pPr lvl="2" eaLnBrk="1" hangingPunct="1">
              <a:spcBef>
                <a:spcPct val="50000"/>
              </a:spcBef>
              <a:buNone/>
            </a:pPr>
            <a:r>
              <a:rPr lang="en-US" altLang="ko-KR" dirty="0" smtClean="0"/>
              <a:t>① </a:t>
            </a:r>
            <a:r>
              <a:rPr lang="ko-KR" altLang="en-US" dirty="0"/>
              <a:t>정렬할 원소 여덟 개를 차례대로 삽입하여 이진 탐색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smtClean="0"/>
              <a:t>구성</a:t>
            </a:r>
          </a:p>
          <a:p>
            <a:pPr lvl="2" eaLnBrk="1" hangingPunct="1">
              <a:buNone/>
            </a:pPr>
            <a:r>
              <a:rPr lang="ko-KR" altLang="en-US" dirty="0" smtClean="0"/>
              <a:t>② </a:t>
            </a:r>
            <a:r>
              <a:rPr lang="ko-KR" altLang="en-US" dirty="0"/>
              <a:t>이진 탐색 </a:t>
            </a:r>
            <a:r>
              <a:rPr lang="ko-KR" altLang="en-US" dirty="0" err="1"/>
              <a:t>트리를</a:t>
            </a:r>
            <a:r>
              <a:rPr lang="ko-KR" altLang="en-US" dirty="0"/>
              <a:t> 중위 순회 방법으로 순회하면서 원소를 </a:t>
            </a:r>
            <a:r>
              <a:rPr lang="ko-KR" altLang="en-US" dirty="0" smtClean="0"/>
              <a:t>저장</a:t>
            </a:r>
          </a:p>
        </p:txBody>
      </p:sp>
      <p:sp>
        <p:nvSpPr>
          <p:cNvPr id="1187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 </a:t>
            </a:r>
            <a:r>
              <a:rPr lang="ko-KR" altLang="en-US" smtClean="0"/>
              <a:t>트리 정렬</a:t>
            </a:r>
            <a:endParaRPr lang="ko-KR" altLang="en-US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77" y="2702227"/>
            <a:ext cx="815380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트리 정렬 알고리즘</a:t>
            </a:r>
            <a:endParaRPr lang="en-US" altLang="ko-KR" dirty="0" smtClean="0"/>
          </a:p>
          <a:p>
            <a:pPr lvl="1"/>
            <a:r>
              <a:rPr lang="ko-KR" altLang="en-US" dirty="0"/>
              <a:t>이진 탐색 </a:t>
            </a:r>
            <a:r>
              <a:rPr lang="ko-KR" altLang="en-US" dirty="0" err="1" smtClean="0"/>
              <a:t>트리에서의</a:t>
            </a:r>
            <a:r>
              <a:rPr lang="ko-KR" altLang="en-US" dirty="0" smtClean="0"/>
              <a:t> </a:t>
            </a:r>
            <a:r>
              <a:rPr lang="ko-KR" altLang="en-US" dirty="0"/>
              <a:t>삽입 연산 </a:t>
            </a:r>
            <a:r>
              <a:rPr lang="en-US" altLang="ko-KR" dirty="0" smtClean="0"/>
              <a:t>insert( </a:t>
            </a:r>
            <a:r>
              <a:rPr lang="en-US" altLang="ko-KR" dirty="0"/>
              <a:t>)</a:t>
            </a:r>
            <a:r>
              <a:rPr lang="ko-KR" altLang="en-US" dirty="0"/>
              <a:t>와 중위 순회 연산 </a:t>
            </a:r>
            <a:endParaRPr lang="en-US" altLang="ko-KR" dirty="0" smtClean="0"/>
          </a:p>
          <a:p>
            <a:pPr marL="357187" lvl="1" indent="0">
              <a:buNone/>
            </a:pPr>
            <a:r>
              <a:rPr lang="ko-KR" altLang="en-US" dirty="0" smtClean="0"/>
              <a:t>   </a:t>
            </a:r>
            <a:r>
              <a:rPr lang="en-US" altLang="ko-KR" dirty="0" err="1"/>
              <a:t>inorder</a:t>
            </a:r>
            <a:r>
              <a:rPr lang="en-US" altLang="ko-KR" dirty="0"/>
              <a:t>( )</a:t>
            </a:r>
            <a:r>
              <a:rPr lang="ko-KR" altLang="en-US" dirty="0"/>
              <a:t>는 </a:t>
            </a:r>
            <a:r>
              <a:rPr lang="en-US" altLang="ko-KR" dirty="0"/>
              <a:t>7</a:t>
            </a:r>
            <a:r>
              <a:rPr lang="ko-KR" altLang="en-US" dirty="0"/>
              <a:t>장 알고리즘을 응용하여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marL="357187" lvl="1" indent="0">
              <a:buNone/>
            </a:pPr>
            <a:endParaRPr lang="en-US" altLang="ko-KR" dirty="0"/>
          </a:p>
          <a:p>
            <a:pPr marL="357187" lvl="1" indent="0">
              <a:buNone/>
            </a:pPr>
            <a:endParaRPr lang="en-US" altLang="ko-KR" dirty="0" smtClean="0"/>
          </a:p>
          <a:p>
            <a:pPr marL="357187" lvl="1" indent="0">
              <a:buNone/>
            </a:pPr>
            <a:endParaRPr lang="en-US" altLang="ko-KR" dirty="0"/>
          </a:p>
          <a:p>
            <a:pPr marL="357187" lvl="1" indent="0">
              <a:buNone/>
            </a:pPr>
            <a:endParaRPr lang="en-US" altLang="ko-KR" dirty="0" smtClean="0"/>
          </a:p>
          <a:p>
            <a:pPr marL="357187" lvl="1" indent="0">
              <a:buNone/>
            </a:pPr>
            <a:endParaRPr lang="en-US" altLang="ko-KR" dirty="0"/>
          </a:p>
          <a:p>
            <a:pPr marL="357187" lvl="1" indent="0">
              <a:buNone/>
            </a:pPr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1208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 </a:t>
            </a:r>
            <a:r>
              <a:rPr lang="ko-KR" altLang="en-US" smtClean="0"/>
              <a:t>트리 정렬</a:t>
            </a:r>
            <a:endParaRPr lang="ko-KR" altLang="en-US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68" y="2525069"/>
            <a:ext cx="836653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smtClean="0"/>
              <a:t>메모리 </a:t>
            </a:r>
            <a:r>
              <a:rPr lang="ko-KR" altLang="en-US" dirty="0"/>
              <a:t>사용공간 </a:t>
            </a:r>
          </a:p>
          <a:p>
            <a:pPr lvl="2" eaLnBrk="1" hangingPunct="1">
              <a:defRPr/>
            </a:pPr>
            <a:r>
              <a:rPr lang="ko-KR" altLang="en-US" dirty="0"/>
              <a:t>원소 </a:t>
            </a:r>
            <a:r>
              <a:rPr lang="en-US" altLang="ko-KR" dirty="0"/>
              <a:t>n</a:t>
            </a:r>
            <a:r>
              <a:rPr lang="ko-KR" altLang="en-US" dirty="0"/>
              <a:t>개에 대해서 </a:t>
            </a:r>
            <a:r>
              <a:rPr lang="en-US" altLang="ko-KR" dirty="0"/>
              <a:t>n</a:t>
            </a:r>
            <a:r>
              <a:rPr lang="ko-KR" altLang="en-US" dirty="0"/>
              <a:t>개의 메모리 공간 사용 </a:t>
            </a:r>
          </a:p>
          <a:p>
            <a:pPr lvl="2" eaLnBrk="1" hangingPunct="1">
              <a:defRPr/>
            </a:pPr>
            <a:r>
              <a:rPr lang="ko-KR" altLang="en-US" dirty="0"/>
              <a:t>크기 </a:t>
            </a:r>
            <a:r>
              <a:rPr lang="en-US" altLang="ko-KR" dirty="0"/>
              <a:t>n</a:t>
            </a:r>
            <a:r>
              <a:rPr lang="ko-KR" altLang="en-US" dirty="0"/>
              <a:t>의 이진 탐색 트리 저장 공간</a:t>
            </a:r>
          </a:p>
          <a:p>
            <a:pPr lvl="1" eaLnBrk="1" hangingPunct="1">
              <a:defRPr/>
            </a:pPr>
            <a:r>
              <a:rPr lang="ko-KR" altLang="en-US" dirty="0"/>
              <a:t>연산 시간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dirty="0" err="1"/>
              <a:t>노드</a:t>
            </a:r>
            <a:r>
              <a:rPr lang="ko-KR" altLang="en-US" dirty="0"/>
              <a:t> 한 개에 대한 이진 탐색 트리 구성 시간 </a:t>
            </a:r>
            <a:r>
              <a:rPr lang="en-US" altLang="ko-KR" dirty="0"/>
              <a:t>: O(log</a:t>
            </a:r>
            <a:r>
              <a:rPr lang="en-US" altLang="ko-KR" baseline="-25000" dirty="0"/>
              <a:t>2</a:t>
            </a:r>
            <a:r>
              <a:rPr lang="en-US" altLang="ko-KR" i="1" dirty="0"/>
              <a:t>n</a:t>
            </a:r>
            <a:r>
              <a:rPr lang="en-US" altLang="ko-KR" dirty="0"/>
              <a:t>)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ko-KR" altLang="en-US" dirty="0" err="1"/>
              <a:t>노드에</a:t>
            </a:r>
            <a:r>
              <a:rPr lang="ko-KR" altLang="en-US" dirty="0"/>
              <a:t> 대한 시간 복잡도 </a:t>
            </a:r>
            <a:r>
              <a:rPr lang="en-US" altLang="ko-KR" dirty="0"/>
              <a:t>: O(</a:t>
            </a:r>
            <a:r>
              <a:rPr lang="en-US" altLang="ko-KR" i="1" dirty="0"/>
              <a:t>n 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i="1" dirty="0"/>
              <a:t>n</a:t>
            </a:r>
            <a:r>
              <a:rPr lang="en-US" altLang="ko-KR" dirty="0"/>
              <a:t>)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1218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 </a:t>
            </a:r>
            <a:r>
              <a:rPr lang="ko-KR" altLang="en-US" smtClean="0"/>
              <a:t>트리 정렬</a:t>
            </a:r>
            <a:endParaRPr lang="ko-KR" altLang="en-US" dirty="0" smtClean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1623</TotalTime>
  <Words>3676</Words>
  <Application>Microsoft Office PowerPoint</Application>
  <PresentationFormat>화면 슬라이드 쇼(4:3)</PresentationFormat>
  <Paragraphs>532</Paragraphs>
  <Slides>101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15" baseType="lpstr">
      <vt:lpstr>HY강M</vt:lpstr>
      <vt:lpstr>HY견고딕</vt:lpstr>
      <vt:lpstr>HY견명조</vt:lpstr>
      <vt:lpstr>HY헤드라인M</vt:lpstr>
      <vt:lpstr>굴림</vt:lpstr>
      <vt:lpstr>돋움</vt:lpstr>
      <vt:lpstr>맑은 고딕</vt:lpstr>
      <vt:lpstr>휴먼둥근헤드라인</vt:lpstr>
      <vt:lpstr>Arial</vt:lpstr>
      <vt:lpstr>Cambria Math</vt:lpstr>
      <vt:lpstr>Times New Roman</vt:lpstr>
      <vt:lpstr>Verdana</vt:lpstr>
      <vt:lpstr>Wingdings</vt:lpstr>
      <vt:lpstr>1_마스터</vt:lpstr>
      <vt:lpstr>정렬</vt:lpstr>
      <vt:lpstr>PowerPoint 프레젠테이션</vt:lpstr>
      <vt:lpstr>1. 정렬의 이해</vt:lpstr>
      <vt:lpstr>1. 정렬의 이해</vt:lpstr>
      <vt:lpstr>1. 정렬의 이해</vt:lpstr>
      <vt:lpstr>1. 정렬의 이해</vt:lpstr>
      <vt:lpstr>2. 선택 정렬</vt:lpstr>
      <vt:lpstr>2. 선택 정렬</vt:lpstr>
      <vt:lpstr>2. 선택 정렬</vt:lpstr>
      <vt:lpstr>2. 선택 정렬</vt:lpstr>
      <vt:lpstr>2. 선택 정렬</vt:lpstr>
      <vt:lpstr>2. 선택 정렬</vt:lpstr>
      <vt:lpstr>2. 선택 정렬</vt:lpstr>
      <vt:lpstr>2. 선택 정렬</vt:lpstr>
      <vt:lpstr>2. 선택 정렬</vt:lpstr>
      <vt:lpstr>2. 선택 정렬</vt:lpstr>
      <vt:lpstr>2. 선택 정렬</vt:lpstr>
      <vt:lpstr>3. 버블 정렬</vt:lpstr>
      <vt:lpstr>3. 버블 정렬</vt:lpstr>
      <vt:lpstr>3. 버블 정렬</vt:lpstr>
      <vt:lpstr>3. 버블 정렬</vt:lpstr>
      <vt:lpstr>3. 버블 정렬</vt:lpstr>
      <vt:lpstr>3. 버블 정렬</vt:lpstr>
      <vt:lpstr>3. 버블 정렬</vt:lpstr>
      <vt:lpstr>3. 버블 정렬</vt:lpstr>
      <vt:lpstr>3. 버블 정렬</vt:lpstr>
      <vt:lpstr>3. 버블 정렬</vt:lpstr>
      <vt:lpstr>3. 버블 정렬</vt:lpstr>
      <vt:lpstr>2. 버블 정렬</vt:lpstr>
      <vt:lpstr>4. 퀵 정렬</vt:lpstr>
      <vt:lpstr>4. 퀵 정렬</vt:lpstr>
      <vt:lpstr>4. 퀵 정렬</vt:lpstr>
      <vt:lpstr>4. 퀵 정렬</vt:lpstr>
      <vt:lpstr>4. 퀵 정렬</vt:lpstr>
      <vt:lpstr>4. 퀵 정렬</vt:lpstr>
      <vt:lpstr>4. 퀵 정렬</vt:lpstr>
      <vt:lpstr>4. 퀵 정렬</vt:lpstr>
      <vt:lpstr>4. 퀵 정렬</vt:lpstr>
      <vt:lpstr>4. 퀵 정렬</vt:lpstr>
      <vt:lpstr>4. 퀵 정렬</vt:lpstr>
      <vt:lpstr>4. 퀵 정렬</vt:lpstr>
      <vt:lpstr>4. 퀵 정렬</vt:lpstr>
      <vt:lpstr>4. 퀵 정렬</vt:lpstr>
      <vt:lpstr>4. 퀵 정렬</vt:lpstr>
      <vt:lpstr>4. 퀵 정렬</vt:lpstr>
      <vt:lpstr>5. 삽입 정렬</vt:lpstr>
      <vt:lpstr>5. 삽입 정렬</vt:lpstr>
      <vt:lpstr>5. 삽입 정렬</vt:lpstr>
      <vt:lpstr>5. 삽입 정렬</vt:lpstr>
      <vt:lpstr>5. 삽입 정렬</vt:lpstr>
      <vt:lpstr>5. 삽입 정렬</vt:lpstr>
      <vt:lpstr>5. 삽입 정렬</vt:lpstr>
      <vt:lpstr>5. 삽입 정렬</vt:lpstr>
      <vt:lpstr>5. 삽입 정렬</vt:lpstr>
      <vt:lpstr>5. 삽입 정렬</vt:lpstr>
      <vt:lpstr>5. 삽입 정렬</vt:lpstr>
      <vt:lpstr>5. 삽입 정렬</vt:lpstr>
      <vt:lpstr>6. 셸 정렬</vt:lpstr>
      <vt:lpstr>6. 셸 정렬</vt:lpstr>
      <vt:lpstr>6. 셸 정렬</vt:lpstr>
      <vt:lpstr>6. 셸 정렬</vt:lpstr>
      <vt:lpstr>6. 셸 정렬</vt:lpstr>
      <vt:lpstr>6. 셸 정렬</vt:lpstr>
      <vt:lpstr>6. 셸 정렬</vt:lpstr>
      <vt:lpstr>6. 셸 정렬</vt:lpstr>
      <vt:lpstr>7. 병합 정렬</vt:lpstr>
      <vt:lpstr>7. 병합 정렬</vt:lpstr>
      <vt:lpstr>7. 병합 정렬</vt:lpstr>
      <vt:lpstr>7. 병합 정렬</vt:lpstr>
      <vt:lpstr>7. 병합 정렬</vt:lpstr>
      <vt:lpstr>7. 병합 정렬</vt:lpstr>
      <vt:lpstr>7. 병합 정렬</vt:lpstr>
      <vt:lpstr>7. 병합 정렬</vt:lpstr>
      <vt:lpstr>8. 기수 정렬</vt:lpstr>
      <vt:lpstr>8. 기수 정렬</vt:lpstr>
      <vt:lpstr>8. 기수 정렬</vt:lpstr>
      <vt:lpstr>8. 기수 정렬</vt:lpstr>
      <vt:lpstr>8. 기수 정렬</vt:lpstr>
      <vt:lpstr>8. 기수 정렬</vt:lpstr>
      <vt:lpstr>8. 기수 정렬</vt:lpstr>
      <vt:lpstr>8. 기수 정렬</vt:lpstr>
      <vt:lpstr>8. 기수 정렬</vt:lpstr>
      <vt:lpstr>9. 히프 정렬</vt:lpstr>
      <vt:lpstr>9. 히프 정렬</vt:lpstr>
      <vt:lpstr>9. 히프 정렬</vt:lpstr>
      <vt:lpstr>9. 히프 정렬</vt:lpstr>
      <vt:lpstr>9. 히프 정렬</vt:lpstr>
      <vt:lpstr>9. 히프 정렬</vt:lpstr>
      <vt:lpstr>9. 히프 정렬</vt:lpstr>
      <vt:lpstr>9. 히프 정렬</vt:lpstr>
      <vt:lpstr>9. 히프 정렬</vt:lpstr>
      <vt:lpstr>9. 히프 정렬</vt:lpstr>
      <vt:lpstr>9. 히프 정렬</vt:lpstr>
      <vt:lpstr>9. 히프 정렬</vt:lpstr>
      <vt:lpstr>9. 히프 정렬</vt:lpstr>
      <vt:lpstr>10. 트리 정렬</vt:lpstr>
      <vt:lpstr>10. 트리 정렬</vt:lpstr>
      <vt:lpstr>10. 트리 정렬</vt:lpstr>
      <vt:lpstr>10. 트리 정렬</vt:lpstr>
      <vt:lpstr>10. 트리 정렬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amiga</cp:lastModifiedBy>
  <cp:revision>173</cp:revision>
  <dcterms:created xsi:type="dcterms:W3CDTF">2011-01-05T15:14:06Z</dcterms:created>
  <dcterms:modified xsi:type="dcterms:W3CDTF">2017-01-20T08:15:03Z</dcterms:modified>
</cp:coreProperties>
</file>